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8288000" cy="10287000"/>
  <p:notesSz cx="6858000" cy="9144000"/>
  <p:embeddedFontLst>
    <p:embeddedFont>
      <p:font typeface="Montserrat Classic" panose="020B0604020202020204" charset="0"/>
      <p:regular r:id="rId27"/>
    </p:embeddedFont>
    <p:embeddedFont>
      <p:font typeface="Poppins ExtraBold Bold" panose="020B0604020202020204" charset="0"/>
      <p:regular r:id="rId28"/>
    </p:embeddedFont>
    <p:embeddedFont>
      <p:font typeface="Canva Sans Bold" panose="020B0604020202020204" charset="0"/>
      <p:regular r:id="rId29"/>
    </p:embeddedFont>
    <p:embeddedFont>
      <p:font typeface="Lato Bold" panose="020B0604020202020204" charset="0"/>
      <p:regular r:id="rId30"/>
    </p:embeddedFont>
    <p:embeddedFont>
      <p:font typeface="Times New Roman Italics" panose="020B0604020202020204" charset="0"/>
      <p:regular r:id="rId31"/>
    </p:embeddedFont>
    <p:embeddedFont>
      <p:font typeface="Times New Roman Bold" panose="02020803070505020304" pitchFamily="18" charset="0"/>
      <p:regular r:id="rId32"/>
      <p:bold r:id="rId33"/>
    </p:embeddedFont>
    <p:embeddedFont>
      <p:font typeface="Lato" panose="020B0604020202020204" charset="0"/>
      <p:regular r:id="rId34"/>
    </p:embeddedFont>
    <p:embeddedFont>
      <p:font typeface="Calibri" panose="020F0502020204030204" pitchFamily="34" charset="0"/>
      <p:regular r:id="rId35"/>
      <p:bold r:id="rId36"/>
      <p:italic r:id="rId37"/>
      <p:boldItalic r:id="rId38"/>
    </p:embeddedFont>
    <p:embeddedFont>
      <p:font typeface="Times New Roman" panose="02020603050405020304" pitchFamily="18" charset="0"/>
      <p:regular r:id="rId39"/>
    </p:embeddedFont>
    <p:embeddedFont>
      <p:font typeface="Poppins ExtraBold"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684" y="3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3.svg>
</file>

<file path=ppt/media/image24.png>
</file>

<file path=ppt/media/image25.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3.svg"/><Relationship Id="rId7" Type="http://schemas.openxmlformats.org/officeDocument/2006/relationships/image" Target="../media/image32.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25.sv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rot="2700000">
            <a:off x="16711986" y="2193249"/>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6" name="Group 6"/>
          <p:cNvGrpSpPr/>
          <p:nvPr/>
        </p:nvGrpSpPr>
        <p:grpSpPr>
          <a:xfrm rot="2700000">
            <a:off x="12197411" y="8947620"/>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8" name="TextBox 8"/>
          <p:cNvSpPr txBox="1"/>
          <p:nvPr/>
        </p:nvSpPr>
        <p:spPr>
          <a:xfrm>
            <a:off x="5929430" y="5695355"/>
            <a:ext cx="7062653" cy="547370"/>
          </a:xfrm>
          <a:prstGeom prst="rect">
            <a:avLst/>
          </a:prstGeom>
        </p:spPr>
        <p:txBody>
          <a:bodyPr lIns="0" tIns="0" rIns="0" bIns="0" rtlCol="0" anchor="t">
            <a:spAutoFit/>
          </a:bodyPr>
          <a:lstStyle/>
          <a:p>
            <a:pPr algn="ctr">
              <a:lnSpc>
                <a:spcPts val="4480"/>
              </a:lnSpc>
            </a:pPr>
            <a:r>
              <a:rPr lang="en-US" sz="3200" spc="320">
                <a:solidFill>
                  <a:srgbClr val="000000"/>
                </a:solidFill>
                <a:latin typeface="Lato"/>
              </a:rPr>
              <a:t>BINAR DSC 7 - KELOMPOK 2</a:t>
            </a:r>
          </a:p>
        </p:txBody>
      </p:sp>
      <p:grpSp>
        <p:nvGrpSpPr>
          <p:cNvPr id="9" name="Group 9"/>
          <p:cNvGrpSpPr/>
          <p:nvPr/>
        </p:nvGrpSpPr>
        <p:grpSpPr>
          <a:xfrm>
            <a:off x="0" y="0"/>
            <a:ext cx="541602" cy="10287000"/>
            <a:chOff x="0" y="0"/>
            <a:chExt cx="157867" cy="2998468"/>
          </a:xfrm>
        </p:grpSpPr>
        <p:sp>
          <p:nvSpPr>
            <p:cNvPr id="10" name="Freeform 10"/>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sp>
      </p:grpSp>
      <p:sp>
        <p:nvSpPr>
          <p:cNvPr id="11" name="TextBox 11"/>
          <p:cNvSpPr txBox="1"/>
          <p:nvPr/>
        </p:nvSpPr>
        <p:spPr>
          <a:xfrm>
            <a:off x="2519053" y="1744443"/>
            <a:ext cx="13249893" cy="273367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Bold"/>
              </a:rPr>
              <a:t>MEMBANDINGKAN PERFORMA NEURAL NETWOK (NN) DAN LONG SHORT TERM MEMORY (LSTM) DALAM SENTIMEN ANALISIS</a:t>
            </a:r>
          </a:p>
        </p:txBody>
      </p:sp>
      <p:sp>
        <p:nvSpPr>
          <p:cNvPr id="12" name="TextBox 12"/>
          <p:cNvSpPr txBox="1"/>
          <p:nvPr/>
        </p:nvSpPr>
        <p:spPr>
          <a:xfrm>
            <a:off x="2835810" y="6964289"/>
            <a:ext cx="12616379" cy="1059393"/>
          </a:xfrm>
          <a:prstGeom prst="rect">
            <a:avLst/>
          </a:prstGeom>
        </p:spPr>
        <p:txBody>
          <a:bodyPr lIns="0" tIns="0" rIns="0" bIns="0" rtlCol="0" anchor="t">
            <a:spAutoFit/>
          </a:bodyPr>
          <a:lstStyle/>
          <a:p>
            <a:pPr algn="ctr">
              <a:lnSpc>
                <a:spcPct val="150000"/>
              </a:lnSpc>
            </a:pPr>
            <a:r>
              <a:rPr lang="en-US" sz="1600" spc="280" dirty="0">
                <a:solidFill>
                  <a:srgbClr val="000000"/>
                </a:solidFill>
                <a:latin typeface="Lato"/>
              </a:rPr>
              <a:t>TOMI PRASETYO</a:t>
            </a:r>
          </a:p>
          <a:p>
            <a:pPr algn="ctr">
              <a:lnSpc>
                <a:spcPct val="150000"/>
              </a:lnSpc>
            </a:pPr>
            <a:r>
              <a:rPr lang="en-US" sz="1600" spc="280" dirty="0">
                <a:solidFill>
                  <a:srgbClr val="000000"/>
                </a:solidFill>
                <a:latin typeface="Lato"/>
              </a:rPr>
              <a:t>DEVI FARICHAH</a:t>
            </a:r>
          </a:p>
          <a:p>
            <a:pPr algn="ctr">
              <a:lnSpc>
                <a:spcPct val="150000"/>
              </a:lnSpc>
            </a:pPr>
            <a:r>
              <a:rPr lang="en-US" sz="1600" spc="280" dirty="0">
                <a:solidFill>
                  <a:srgbClr val="000000"/>
                </a:solidFill>
                <a:latin typeface="Lato"/>
              </a:rPr>
              <a:t>YOHANA TAMBUNAN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09669" y="905726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2809669" y="-559159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6" name="Group 6"/>
          <p:cNvGrpSpPr/>
          <p:nvPr/>
        </p:nvGrpSpPr>
        <p:grpSpPr>
          <a:xfrm>
            <a:off x="347870" y="1849416"/>
            <a:ext cx="5656153" cy="1875933"/>
            <a:chOff x="0" y="0"/>
            <a:chExt cx="3122425" cy="1035591"/>
          </a:xfrm>
        </p:grpSpPr>
        <p:sp>
          <p:nvSpPr>
            <p:cNvPr id="7" name="Freeform 7"/>
            <p:cNvSpPr/>
            <p:nvPr/>
          </p:nvSpPr>
          <p:spPr>
            <a:xfrm>
              <a:off x="0" y="0"/>
              <a:ext cx="3122425" cy="1035591"/>
            </a:xfrm>
            <a:custGeom>
              <a:avLst/>
              <a:gdLst/>
              <a:ahLst/>
              <a:cxnLst/>
              <a:rect l="l" t="t" r="r" b="b"/>
              <a:pathLst>
                <a:path w="3122425" h="1035591">
                  <a:moveTo>
                    <a:pt x="0" y="0"/>
                  </a:moveTo>
                  <a:lnTo>
                    <a:pt x="3122425" y="0"/>
                  </a:lnTo>
                  <a:lnTo>
                    <a:pt x="3122425" y="1035591"/>
                  </a:lnTo>
                  <a:lnTo>
                    <a:pt x="0" y="1035591"/>
                  </a:lnTo>
                  <a:close/>
                </a:path>
              </a:pathLst>
            </a:custGeom>
            <a:solidFill>
              <a:srgbClr val="2B4A9D"/>
            </a:solidFill>
          </p:spPr>
        </p:sp>
      </p:grpSp>
      <p:sp>
        <p:nvSpPr>
          <p:cNvPr id="8" name="Freeform 8"/>
          <p:cNvSpPr/>
          <p:nvPr/>
        </p:nvSpPr>
        <p:spPr>
          <a:xfrm>
            <a:off x="6123909" y="1849416"/>
            <a:ext cx="11659853" cy="6211114"/>
          </a:xfrm>
          <a:custGeom>
            <a:avLst/>
            <a:gdLst/>
            <a:ahLst/>
            <a:cxnLst/>
            <a:rect l="l" t="t" r="r" b="b"/>
            <a:pathLst>
              <a:path w="11659853" h="6211114">
                <a:moveTo>
                  <a:pt x="0" y="0"/>
                </a:moveTo>
                <a:lnTo>
                  <a:pt x="11659853" y="0"/>
                </a:lnTo>
                <a:lnTo>
                  <a:pt x="11659853" y="6211114"/>
                </a:lnTo>
                <a:lnTo>
                  <a:pt x="0" y="6211114"/>
                </a:lnTo>
                <a:lnTo>
                  <a:pt x="0" y="0"/>
                </a:lnTo>
                <a:close/>
              </a:path>
            </a:pathLst>
          </a:custGeom>
          <a:blipFill>
            <a:blip r:embed="rId2"/>
            <a:stretch>
              <a:fillRect/>
            </a:stretch>
          </a:blipFill>
        </p:spPr>
      </p:sp>
      <p:sp>
        <p:nvSpPr>
          <p:cNvPr id="9" name="TextBox 9"/>
          <p:cNvSpPr txBox="1"/>
          <p:nvPr/>
        </p:nvSpPr>
        <p:spPr>
          <a:xfrm>
            <a:off x="-210806" y="260373"/>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TEXT PREPROCESSING</a:t>
            </a:r>
          </a:p>
        </p:txBody>
      </p:sp>
      <p:sp>
        <p:nvSpPr>
          <p:cNvPr id="10" name="TextBox 10"/>
          <p:cNvSpPr txBox="1"/>
          <p:nvPr/>
        </p:nvSpPr>
        <p:spPr>
          <a:xfrm>
            <a:off x="467756" y="2234933"/>
            <a:ext cx="5416380" cy="11049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Fungsi cleansing  file  digunakan untuk memproses file sebagai data test untuk analisis sentimen positif, negatif dan netral</a:t>
            </a:r>
          </a:p>
        </p:txBody>
      </p:sp>
      <p:sp>
        <p:nvSpPr>
          <p:cNvPr id="11" name="TextBox 11"/>
          <p:cNvSpPr txBox="1"/>
          <p:nvPr/>
        </p:nvSpPr>
        <p:spPr>
          <a:xfrm>
            <a:off x="707529" y="6145265"/>
            <a:ext cx="5416380" cy="1238250"/>
          </a:xfrm>
          <a:prstGeom prst="rect">
            <a:avLst/>
          </a:prstGeom>
        </p:spPr>
        <p:txBody>
          <a:bodyPr lIns="0" tIns="0" rIns="0" bIns="0" rtlCol="0" anchor="t">
            <a:spAutoFit/>
          </a:bodyPr>
          <a:lstStyle/>
          <a:p>
            <a:pPr>
              <a:lnSpc>
                <a:spcPts val="3150"/>
              </a:lnSpc>
            </a:pPr>
            <a:r>
              <a:rPr lang="en-US" sz="3000" spc="150">
                <a:solidFill>
                  <a:srgbClr val="FFFFFF"/>
                </a:solidFill>
                <a:latin typeface="Poppins ExtraBold"/>
              </a:rPr>
              <a:t>Fungsi yang digunakan untuk membersihkan kata alay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09669" y="905726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2809669" y="-559159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6" name="Group 6"/>
          <p:cNvGrpSpPr/>
          <p:nvPr/>
        </p:nvGrpSpPr>
        <p:grpSpPr>
          <a:xfrm>
            <a:off x="672089" y="2438196"/>
            <a:ext cx="4675122" cy="1182085"/>
            <a:chOff x="0" y="0"/>
            <a:chExt cx="2580856" cy="652559"/>
          </a:xfrm>
        </p:grpSpPr>
        <p:sp>
          <p:nvSpPr>
            <p:cNvPr id="7" name="Freeform 7"/>
            <p:cNvSpPr/>
            <p:nvPr/>
          </p:nvSpPr>
          <p:spPr>
            <a:xfrm>
              <a:off x="0" y="0"/>
              <a:ext cx="2580856" cy="652558"/>
            </a:xfrm>
            <a:custGeom>
              <a:avLst/>
              <a:gdLst/>
              <a:ahLst/>
              <a:cxnLst/>
              <a:rect l="l" t="t" r="r" b="b"/>
              <a:pathLst>
                <a:path w="2580856" h="652558">
                  <a:moveTo>
                    <a:pt x="0" y="0"/>
                  </a:moveTo>
                  <a:lnTo>
                    <a:pt x="2580856" y="0"/>
                  </a:lnTo>
                  <a:lnTo>
                    <a:pt x="2580856" y="652558"/>
                  </a:lnTo>
                  <a:lnTo>
                    <a:pt x="0" y="652558"/>
                  </a:lnTo>
                  <a:close/>
                </a:path>
              </a:pathLst>
            </a:custGeom>
            <a:solidFill>
              <a:srgbClr val="2B4A9D"/>
            </a:solidFill>
          </p:spPr>
        </p:sp>
      </p:grpSp>
      <p:sp>
        <p:nvSpPr>
          <p:cNvPr id="8" name="Freeform 8"/>
          <p:cNvSpPr/>
          <p:nvPr/>
        </p:nvSpPr>
        <p:spPr>
          <a:xfrm>
            <a:off x="6328242" y="2196221"/>
            <a:ext cx="11912089" cy="3829498"/>
          </a:xfrm>
          <a:custGeom>
            <a:avLst/>
            <a:gdLst/>
            <a:ahLst/>
            <a:cxnLst/>
            <a:rect l="l" t="t" r="r" b="b"/>
            <a:pathLst>
              <a:path w="11912089" h="3829498">
                <a:moveTo>
                  <a:pt x="0" y="0"/>
                </a:moveTo>
                <a:lnTo>
                  <a:pt x="11912089" y="0"/>
                </a:lnTo>
                <a:lnTo>
                  <a:pt x="11912089" y="3829499"/>
                </a:lnTo>
                <a:lnTo>
                  <a:pt x="0" y="3829499"/>
                </a:lnTo>
                <a:lnTo>
                  <a:pt x="0" y="0"/>
                </a:lnTo>
                <a:close/>
              </a:path>
            </a:pathLst>
          </a:custGeom>
          <a:blipFill>
            <a:blip r:embed="rId2"/>
            <a:stretch>
              <a:fillRect l="-3362" r="-6160"/>
            </a:stretch>
          </a:blipFill>
        </p:spPr>
      </p:sp>
      <p:sp>
        <p:nvSpPr>
          <p:cNvPr id="9" name="TextBox 9"/>
          <p:cNvSpPr txBox="1"/>
          <p:nvPr/>
        </p:nvSpPr>
        <p:spPr>
          <a:xfrm>
            <a:off x="-1304668" y="481721"/>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SPLIT DATA</a:t>
            </a:r>
          </a:p>
        </p:txBody>
      </p:sp>
      <p:sp>
        <p:nvSpPr>
          <p:cNvPr id="10" name="TextBox 10"/>
          <p:cNvSpPr txBox="1"/>
          <p:nvPr/>
        </p:nvSpPr>
        <p:spPr>
          <a:xfrm>
            <a:off x="844472" y="2555660"/>
            <a:ext cx="4330356" cy="8382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Split panjanga data menggunakan Sklearn untuk data train dan data test. </a:t>
            </a:r>
          </a:p>
        </p:txBody>
      </p:sp>
      <p:grpSp>
        <p:nvGrpSpPr>
          <p:cNvPr id="11" name="Group 11"/>
          <p:cNvGrpSpPr/>
          <p:nvPr/>
        </p:nvGrpSpPr>
        <p:grpSpPr>
          <a:xfrm>
            <a:off x="672089" y="4110970"/>
            <a:ext cx="4675122" cy="1875933"/>
            <a:chOff x="0" y="0"/>
            <a:chExt cx="2580856" cy="1035591"/>
          </a:xfrm>
        </p:grpSpPr>
        <p:sp>
          <p:nvSpPr>
            <p:cNvPr id="12" name="Freeform 12"/>
            <p:cNvSpPr/>
            <p:nvPr/>
          </p:nvSpPr>
          <p:spPr>
            <a:xfrm>
              <a:off x="0" y="0"/>
              <a:ext cx="2580856" cy="1035591"/>
            </a:xfrm>
            <a:custGeom>
              <a:avLst/>
              <a:gdLst/>
              <a:ahLst/>
              <a:cxnLst/>
              <a:rect l="l" t="t" r="r" b="b"/>
              <a:pathLst>
                <a:path w="2580856" h="1035591">
                  <a:moveTo>
                    <a:pt x="0" y="0"/>
                  </a:moveTo>
                  <a:lnTo>
                    <a:pt x="2580856" y="0"/>
                  </a:lnTo>
                  <a:lnTo>
                    <a:pt x="2580856" y="1035591"/>
                  </a:lnTo>
                  <a:lnTo>
                    <a:pt x="0" y="1035591"/>
                  </a:lnTo>
                  <a:close/>
                </a:path>
              </a:pathLst>
            </a:custGeom>
            <a:solidFill>
              <a:srgbClr val="2B4A9D"/>
            </a:solidFill>
          </p:spPr>
        </p:sp>
      </p:grpSp>
      <p:sp>
        <p:nvSpPr>
          <p:cNvPr id="13" name="TextBox 13"/>
          <p:cNvSpPr txBox="1"/>
          <p:nvPr/>
        </p:nvSpPr>
        <p:spPr>
          <a:xfrm>
            <a:off x="672089" y="4386950"/>
            <a:ext cx="5416380" cy="1333500"/>
          </a:xfrm>
          <a:prstGeom prst="rect">
            <a:avLst/>
          </a:prstGeom>
        </p:spPr>
        <p:txBody>
          <a:bodyPr lIns="0" tIns="0" rIns="0" bIns="0" rtlCol="0" anchor="t">
            <a:spAutoFit/>
          </a:bodyPr>
          <a:lstStyle/>
          <a:p>
            <a:pPr marL="539749" lvl="1" indent="-269875">
              <a:lnSpc>
                <a:spcPts val="2624"/>
              </a:lnSpc>
              <a:buFont typeface="Arial"/>
              <a:buChar char="•"/>
            </a:pPr>
            <a:r>
              <a:rPr lang="en-US" sz="2499" spc="124">
                <a:solidFill>
                  <a:srgbClr val="FFFFFF"/>
                </a:solidFill>
                <a:latin typeface="Poppins ExtraBold"/>
              </a:rPr>
              <a:t>x train  : 8746</a:t>
            </a:r>
          </a:p>
          <a:p>
            <a:pPr marL="539749" lvl="1" indent="-269875">
              <a:lnSpc>
                <a:spcPts val="2624"/>
              </a:lnSpc>
              <a:buFont typeface="Arial"/>
              <a:buChar char="•"/>
            </a:pPr>
            <a:r>
              <a:rPr lang="en-US" sz="2499" spc="124">
                <a:solidFill>
                  <a:srgbClr val="FFFFFF"/>
                </a:solidFill>
                <a:latin typeface="Poppins ExtraBold"/>
              </a:rPr>
              <a:t>x test    : 2187</a:t>
            </a:r>
          </a:p>
          <a:p>
            <a:pPr marL="539749" lvl="1" indent="-269875">
              <a:lnSpc>
                <a:spcPts val="2624"/>
              </a:lnSpc>
              <a:buFont typeface="Arial"/>
              <a:buChar char="•"/>
            </a:pPr>
            <a:r>
              <a:rPr lang="en-US" sz="2499" spc="124">
                <a:solidFill>
                  <a:srgbClr val="FFFFFF"/>
                </a:solidFill>
                <a:latin typeface="Poppins ExtraBold"/>
              </a:rPr>
              <a:t>y train  : 8746</a:t>
            </a:r>
          </a:p>
          <a:p>
            <a:pPr marL="539749" lvl="1" indent="-269875">
              <a:lnSpc>
                <a:spcPts val="2624"/>
              </a:lnSpc>
              <a:buFont typeface="Arial"/>
              <a:buChar char="•"/>
            </a:pPr>
            <a:r>
              <a:rPr lang="en-US" sz="2499" spc="124">
                <a:solidFill>
                  <a:srgbClr val="FFFFFF"/>
                </a:solidFill>
                <a:latin typeface="Poppins ExtraBold"/>
              </a:rPr>
              <a:t>y test    : 2187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856772" y="2881908"/>
            <a:ext cx="6251135" cy="2608137"/>
          </a:xfrm>
          <a:custGeom>
            <a:avLst/>
            <a:gdLst/>
            <a:ahLst/>
            <a:cxnLst/>
            <a:rect l="l" t="t" r="r" b="b"/>
            <a:pathLst>
              <a:path w="6251135" h="2608137">
                <a:moveTo>
                  <a:pt x="0" y="0"/>
                </a:moveTo>
                <a:lnTo>
                  <a:pt x="6251135" y="0"/>
                </a:lnTo>
                <a:lnTo>
                  <a:pt x="6251135" y="2608137"/>
                </a:lnTo>
                <a:lnTo>
                  <a:pt x="0" y="2608137"/>
                </a:lnTo>
                <a:lnTo>
                  <a:pt x="0" y="0"/>
                </a:lnTo>
                <a:close/>
              </a:path>
            </a:pathLst>
          </a:custGeom>
          <a:blipFill>
            <a:blip r:embed="rId2"/>
            <a:stretch>
              <a:fillRect t="-3418" b="-3418"/>
            </a:stretch>
          </a:blipFill>
        </p:spPr>
      </p:sp>
      <p:sp>
        <p:nvSpPr>
          <p:cNvPr id="7" name="Freeform 7"/>
          <p:cNvSpPr/>
          <p:nvPr/>
        </p:nvSpPr>
        <p:spPr>
          <a:xfrm>
            <a:off x="9144000" y="2881908"/>
            <a:ext cx="8633832" cy="2608137"/>
          </a:xfrm>
          <a:custGeom>
            <a:avLst/>
            <a:gdLst/>
            <a:ahLst/>
            <a:cxnLst/>
            <a:rect l="l" t="t" r="r" b="b"/>
            <a:pathLst>
              <a:path w="8633832" h="2608137">
                <a:moveTo>
                  <a:pt x="0" y="0"/>
                </a:moveTo>
                <a:lnTo>
                  <a:pt x="8633832" y="0"/>
                </a:lnTo>
                <a:lnTo>
                  <a:pt x="8633832" y="2608137"/>
                </a:lnTo>
                <a:lnTo>
                  <a:pt x="0" y="2608137"/>
                </a:lnTo>
                <a:lnTo>
                  <a:pt x="0" y="0"/>
                </a:lnTo>
                <a:close/>
              </a:path>
            </a:pathLst>
          </a:custGeom>
          <a:blipFill>
            <a:blip r:embed="rId3"/>
            <a:stretch>
              <a:fillRect/>
            </a:stretch>
          </a:blipFill>
        </p:spPr>
      </p:sp>
      <p:sp>
        <p:nvSpPr>
          <p:cNvPr id="8" name="Freeform 8"/>
          <p:cNvSpPr/>
          <p:nvPr/>
        </p:nvSpPr>
        <p:spPr>
          <a:xfrm>
            <a:off x="5548368" y="5690859"/>
            <a:ext cx="8486480" cy="4412970"/>
          </a:xfrm>
          <a:custGeom>
            <a:avLst/>
            <a:gdLst/>
            <a:ahLst/>
            <a:cxnLst/>
            <a:rect l="l" t="t" r="r" b="b"/>
            <a:pathLst>
              <a:path w="8486480" h="4412970">
                <a:moveTo>
                  <a:pt x="0" y="0"/>
                </a:moveTo>
                <a:lnTo>
                  <a:pt x="8486480" y="0"/>
                </a:lnTo>
                <a:lnTo>
                  <a:pt x="8486480" y="4412969"/>
                </a:lnTo>
                <a:lnTo>
                  <a:pt x="0" y="4412969"/>
                </a:lnTo>
                <a:lnTo>
                  <a:pt x="0" y="0"/>
                </a:lnTo>
                <a:close/>
              </a:path>
            </a:pathLst>
          </a:custGeom>
          <a:blipFill>
            <a:blip r:embed="rId4"/>
            <a:stretch>
              <a:fillRect/>
            </a:stretch>
          </a:blipFill>
        </p:spPr>
      </p:sp>
      <p:sp>
        <p:nvSpPr>
          <p:cNvPr id="9" name="Freeform 9"/>
          <p:cNvSpPr/>
          <p:nvPr/>
        </p:nvSpPr>
        <p:spPr>
          <a:xfrm>
            <a:off x="3037432" y="6570877"/>
            <a:ext cx="1892103" cy="1563350"/>
          </a:xfrm>
          <a:custGeom>
            <a:avLst/>
            <a:gdLst/>
            <a:ahLst/>
            <a:cxnLst/>
            <a:rect l="l" t="t" r="r" b="b"/>
            <a:pathLst>
              <a:path w="1892103" h="1563350">
                <a:moveTo>
                  <a:pt x="0" y="0"/>
                </a:moveTo>
                <a:lnTo>
                  <a:pt x="1892104" y="0"/>
                </a:lnTo>
                <a:lnTo>
                  <a:pt x="1892104" y="1563350"/>
                </a:lnTo>
                <a:lnTo>
                  <a:pt x="0" y="156335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0" name="Freeform 10"/>
          <p:cNvSpPr/>
          <p:nvPr/>
        </p:nvSpPr>
        <p:spPr>
          <a:xfrm>
            <a:off x="7421659" y="4185977"/>
            <a:ext cx="1408588" cy="448187"/>
          </a:xfrm>
          <a:custGeom>
            <a:avLst/>
            <a:gdLst/>
            <a:ahLst/>
            <a:cxnLst/>
            <a:rect l="l" t="t" r="r" b="b"/>
            <a:pathLst>
              <a:path w="1408588" h="448187">
                <a:moveTo>
                  <a:pt x="0" y="0"/>
                </a:moveTo>
                <a:lnTo>
                  <a:pt x="1408588" y="0"/>
                </a:lnTo>
                <a:lnTo>
                  <a:pt x="1408588" y="448187"/>
                </a:lnTo>
                <a:lnTo>
                  <a:pt x="0" y="448187"/>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sp>
        <p:nvSpPr>
          <p:cNvPr id="11" name="TextBox 11"/>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12" name="TextBox 12"/>
          <p:cNvSpPr txBox="1"/>
          <p:nvPr/>
        </p:nvSpPr>
        <p:spPr>
          <a:xfrm>
            <a:off x="358210" y="1553140"/>
            <a:ext cx="10630066"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Menggunakan model MLPClassifier dari scikitLearn </a:t>
            </a:r>
          </a:p>
        </p:txBody>
      </p:sp>
      <p:sp>
        <p:nvSpPr>
          <p:cNvPr id="13" name="TextBox 13"/>
          <p:cNvSpPr txBox="1"/>
          <p:nvPr/>
        </p:nvSpPr>
        <p:spPr>
          <a:xfrm>
            <a:off x="358210" y="2010340"/>
            <a:ext cx="11494073"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Memasukkan data yang sudah di lakukan Bag Of Word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457122" y="3516612"/>
            <a:ext cx="9105469" cy="3957050"/>
          </a:xfrm>
          <a:custGeom>
            <a:avLst/>
            <a:gdLst/>
            <a:ahLst/>
            <a:cxnLst/>
            <a:rect l="l" t="t" r="r" b="b"/>
            <a:pathLst>
              <a:path w="9105469" h="3957050">
                <a:moveTo>
                  <a:pt x="0" y="0"/>
                </a:moveTo>
                <a:lnTo>
                  <a:pt x="9105469" y="0"/>
                </a:lnTo>
                <a:lnTo>
                  <a:pt x="9105469" y="3957050"/>
                </a:lnTo>
                <a:lnTo>
                  <a:pt x="0" y="3957050"/>
                </a:lnTo>
                <a:lnTo>
                  <a:pt x="0" y="0"/>
                </a:lnTo>
                <a:close/>
              </a:path>
            </a:pathLst>
          </a:custGeom>
          <a:blipFill>
            <a:blip r:embed="rId2"/>
            <a:stretch>
              <a:fillRect/>
            </a:stretch>
          </a:blipFill>
        </p:spPr>
      </p:sp>
      <p:sp>
        <p:nvSpPr>
          <p:cNvPr id="7" name="TextBox 7"/>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8" name="TextBox 8"/>
          <p:cNvSpPr txBox="1"/>
          <p:nvPr/>
        </p:nvSpPr>
        <p:spPr>
          <a:xfrm>
            <a:off x="457122" y="1657451"/>
            <a:ext cx="7307470" cy="646430"/>
          </a:xfrm>
          <a:prstGeom prst="rect">
            <a:avLst/>
          </a:prstGeom>
        </p:spPr>
        <p:txBody>
          <a:bodyPr lIns="0" tIns="0" rIns="0" bIns="0" rtlCol="0" anchor="t">
            <a:spAutoFit/>
          </a:bodyPr>
          <a:lstStyle/>
          <a:p>
            <a:pPr algn="ctr">
              <a:lnSpc>
                <a:spcPts val="5320"/>
              </a:lnSpc>
            </a:pPr>
            <a:r>
              <a:rPr lang="en-US" sz="3800">
                <a:solidFill>
                  <a:srgbClr val="000000"/>
                </a:solidFill>
                <a:latin typeface="Montserrat Classic"/>
              </a:rPr>
              <a:t> Hasil Testing BOW dan MLP</a:t>
            </a:r>
          </a:p>
        </p:txBody>
      </p:sp>
      <p:sp>
        <p:nvSpPr>
          <p:cNvPr id="9" name="Freeform 9"/>
          <p:cNvSpPr/>
          <p:nvPr/>
        </p:nvSpPr>
        <p:spPr>
          <a:xfrm>
            <a:off x="10397015" y="3179429"/>
            <a:ext cx="6494993" cy="5471712"/>
          </a:xfrm>
          <a:custGeom>
            <a:avLst/>
            <a:gdLst/>
            <a:ahLst/>
            <a:cxnLst/>
            <a:rect l="l" t="t" r="r" b="b"/>
            <a:pathLst>
              <a:path w="6494993" h="5471712">
                <a:moveTo>
                  <a:pt x="0" y="0"/>
                </a:moveTo>
                <a:lnTo>
                  <a:pt x="6494993" y="0"/>
                </a:lnTo>
                <a:lnTo>
                  <a:pt x="6494993" y="5471712"/>
                </a:lnTo>
                <a:lnTo>
                  <a:pt x="0" y="5471712"/>
                </a:lnTo>
                <a:lnTo>
                  <a:pt x="0" y="0"/>
                </a:lnTo>
                <a:close/>
              </a:path>
            </a:pathLst>
          </a:custGeom>
          <a:blipFill>
            <a:blip r:embed="rId3"/>
            <a:stretch>
              <a:fillRect/>
            </a:stretch>
          </a:blipFill>
        </p:spPr>
      </p:sp>
      <p:sp>
        <p:nvSpPr>
          <p:cNvPr id="10" name="TextBox 10"/>
          <p:cNvSpPr txBox="1"/>
          <p:nvPr/>
        </p:nvSpPr>
        <p:spPr>
          <a:xfrm>
            <a:off x="10397015" y="2426954"/>
            <a:ext cx="4216413"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Confusion Matriks</a:t>
            </a:r>
          </a:p>
        </p:txBody>
      </p:sp>
      <p:sp>
        <p:nvSpPr>
          <p:cNvPr id="11" name="TextBox 11"/>
          <p:cNvSpPr txBox="1"/>
          <p:nvPr/>
        </p:nvSpPr>
        <p:spPr>
          <a:xfrm>
            <a:off x="444612" y="2655554"/>
            <a:ext cx="4132877"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Evaluasi Model</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TextBox 6"/>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7" name="TextBox 7"/>
          <p:cNvSpPr txBox="1"/>
          <p:nvPr/>
        </p:nvSpPr>
        <p:spPr>
          <a:xfrm>
            <a:off x="2437687" y="1833138"/>
            <a:ext cx="13412626" cy="2124075"/>
          </a:xfrm>
          <a:prstGeom prst="rect">
            <a:avLst/>
          </a:prstGeom>
        </p:spPr>
        <p:txBody>
          <a:bodyPr lIns="0" tIns="0" rIns="0" bIns="0" rtlCol="0" anchor="t">
            <a:spAutoFit/>
          </a:bodyPr>
          <a:lstStyle/>
          <a:p>
            <a:pPr>
              <a:lnSpc>
                <a:spcPts val="4200"/>
              </a:lnSpc>
            </a:pPr>
            <a:r>
              <a:rPr lang="en-US" sz="3000">
                <a:solidFill>
                  <a:srgbClr val="000000"/>
                </a:solidFill>
                <a:latin typeface="Montserrat Classic"/>
              </a:rPr>
              <a:t> Pada percobaan  ini menggunakan Tokenizer dan pad sequence, dan mencari nilai dari hasil embedding layer. Dari hasil embedding layer tersebut akan di proses oleh model MLPClassifier</a:t>
            </a:r>
          </a:p>
          <a:p>
            <a:pPr algn="ctr">
              <a:lnSpc>
                <a:spcPts val="4200"/>
              </a:lnSpc>
            </a:pPr>
            <a:endParaRPr lang="en-US" sz="3000">
              <a:solidFill>
                <a:srgbClr val="000000"/>
              </a:solidFill>
              <a:latin typeface="Montserrat Classic"/>
            </a:endParaRPr>
          </a:p>
        </p:txBody>
      </p:sp>
      <p:sp>
        <p:nvSpPr>
          <p:cNvPr id="8" name="TextBox 8"/>
          <p:cNvSpPr txBox="1"/>
          <p:nvPr/>
        </p:nvSpPr>
        <p:spPr>
          <a:xfrm>
            <a:off x="2644408" y="4629574"/>
            <a:ext cx="3880014"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dirty="0">
                <a:solidFill>
                  <a:srgbClr val="000000"/>
                </a:solidFill>
                <a:latin typeface="Montserrat Classic"/>
              </a:rPr>
              <a:t> Pad Sequences</a:t>
            </a:r>
          </a:p>
        </p:txBody>
      </p:sp>
      <p:sp>
        <p:nvSpPr>
          <p:cNvPr id="9" name="TextBox 9"/>
          <p:cNvSpPr txBox="1"/>
          <p:nvPr/>
        </p:nvSpPr>
        <p:spPr>
          <a:xfrm>
            <a:off x="2637481" y="5348712"/>
            <a:ext cx="3286010"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dirty="0">
                <a:solidFill>
                  <a:srgbClr val="000000"/>
                </a:solidFill>
                <a:latin typeface="Montserrat Classic"/>
              </a:rPr>
              <a:t>Embedding</a:t>
            </a:r>
          </a:p>
        </p:txBody>
      </p:sp>
      <p:sp>
        <p:nvSpPr>
          <p:cNvPr id="10" name="TextBox 10"/>
          <p:cNvSpPr txBox="1"/>
          <p:nvPr/>
        </p:nvSpPr>
        <p:spPr>
          <a:xfrm>
            <a:off x="2637481" y="3890538"/>
            <a:ext cx="2989007"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Tokenizer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6523841" y="1624880"/>
            <a:ext cx="10368167" cy="3133662"/>
          </a:xfrm>
          <a:custGeom>
            <a:avLst/>
            <a:gdLst/>
            <a:ahLst/>
            <a:cxnLst/>
            <a:rect l="l" t="t" r="r" b="b"/>
            <a:pathLst>
              <a:path w="10368167" h="3133662">
                <a:moveTo>
                  <a:pt x="0" y="0"/>
                </a:moveTo>
                <a:lnTo>
                  <a:pt x="10368167" y="0"/>
                </a:lnTo>
                <a:lnTo>
                  <a:pt x="10368167" y="3133663"/>
                </a:lnTo>
                <a:lnTo>
                  <a:pt x="0" y="3133663"/>
                </a:lnTo>
                <a:lnTo>
                  <a:pt x="0" y="0"/>
                </a:lnTo>
                <a:close/>
              </a:path>
            </a:pathLst>
          </a:custGeom>
          <a:blipFill>
            <a:blip r:embed="rId2"/>
            <a:stretch>
              <a:fillRect/>
            </a:stretch>
          </a:blipFill>
        </p:spPr>
      </p:sp>
      <p:sp>
        <p:nvSpPr>
          <p:cNvPr id="7" name="Freeform 7"/>
          <p:cNvSpPr/>
          <p:nvPr/>
        </p:nvSpPr>
        <p:spPr>
          <a:xfrm>
            <a:off x="6692190" y="5034768"/>
            <a:ext cx="6513934" cy="4924224"/>
          </a:xfrm>
          <a:custGeom>
            <a:avLst/>
            <a:gdLst/>
            <a:ahLst/>
            <a:cxnLst/>
            <a:rect l="l" t="t" r="r" b="b"/>
            <a:pathLst>
              <a:path w="6513934" h="4924224">
                <a:moveTo>
                  <a:pt x="0" y="0"/>
                </a:moveTo>
                <a:lnTo>
                  <a:pt x="6513934" y="0"/>
                </a:lnTo>
                <a:lnTo>
                  <a:pt x="6513934" y="4924224"/>
                </a:lnTo>
                <a:lnTo>
                  <a:pt x="0" y="4924224"/>
                </a:lnTo>
                <a:lnTo>
                  <a:pt x="0" y="0"/>
                </a:lnTo>
                <a:close/>
              </a:path>
            </a:pathLst>
          </a:custGeom>
          <a:blipFill>
            <a:blip r:embed="rId3"/>
            <a:stretch>
              <a:fillRect/>
            </a:stretch>
          </a:blipFill>
        </p:spPr>
      </p:sp>
      <p:sp>
        <p:nvSpPr>
          <p:cNvPr id="8" name="TextBox 8"/>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9" name="TextBox 9"/>
          <p:cNvSpPr txBox="1"/>
          <p:nvPr/>
        </p:nvSpPr>
        <p:spPr>
          <a:xfrm>
            <a:off x="1028700" y="1558205"/>
            <a:ext cx="2989007"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Tokenizer</a:t>
            </a:r>
          </a:p>
        </p:txBody>
      </p:sp>
      <p:sp>
        <p:nvSpPr>
          <p:cNvPr id="10" name="TextBox 10"/>
          <p:cNvSpPr txBox="1"/>
          <p:nvPr/>
        </p:nvSpPr>
        <p:spPr>
          <a:xfrm>
            <a:off x="1235100" y="5076825"/>
            <a:ext cx="2989007"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Sequence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5243772" y="2308397"/>
            <a:ext cx="11648236" cy="6205610"/>
          </a:xfrm>
          <a:custGeom>
            <a:avLst/>
            <a:gdLst/>
            <a:ahLst/>
            <a:cxnLst/>
            <a:rect l="l" t="t" r="r" b="b"/>
            <a:pathLst>
              <a:path w="11648236" h="6205610">
                <a:moveTo>
                  <a:pt x="0" y="0"/>
                </a:moveTo>
                <a:lnTo>
                  <a:pt x="11648236" y="0"/>
                </a:lnTo>
                <a:lnTo>
                  <a:pt x="11648236" y="6205610"/>
                </a:lnTo>
                <a:lnTo>
                  <a:pt x="0" y="6205610"/>
                </a:lnTo>
                <a:lnTo>
                  <a:pt x="0" y="0"/>
                </a:lnTo>
                <a:close/>
              </a:path>
            </a:pathLst>
          </a:custGeom>
          <a:blipFill>
            <a:blip r:embed="rId2"/>
            <a:stretch>
              <a:fillRect/>
            </a:stretch>
          </a:blipFill>
        </p:spPr>
      </p:sp>
      <p:sp>
        <p:nvSpPr>
          <p:cNvPr id="7" name="TextBox 7"/>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8" name="TextBox 8"/>
          <p:cNvSpPr txBox="1"/>
          <p:nvPr/>
        </p:nvSpPr>
        <p:spPr>
          <a:xfrm>
            <a:off x="1028700" y="1784522"/>
            <a:ext cx="2989007"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Embedding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1028700" y="3052084"/>
            <a:ext cx="9696185" cy="4014344"/>
          </a:xfrm>
          <a:custGeom>
            <a:avLst/>
            <a:gdLst/>
            <a:ahLst/>
            <a:cxnLst/>
            <a:rect l="l" t="t" r="r" b="b"/>
            <a:pathLst>
              <a:path w="9696185" h="4014344">
                <a:moveTo>
                  <a:pt x="0" y="0"/>
                </a:moveTo>
                <a:lnTo>
                  <a:pt x="9696185" y="0"/>
                </a:lnTo>
                <a:lnTo>
                  <a:pt x="9696185" y="4014345"/>
                </a:lnTo>
                <a:lnTo>
                  <a:pt x="0" y="4014345"/>
                </a:lnTo>
                <a:lnTo>
                  <a:pt x="0" y="0"/>
                </a:lnTo>
                <a:close/>
              </a:path>
            </a:pathLst>
          </a:custGeom>
          <a:blipFill>
            <a:blip r:embed="rId2"/>
            <a:stretch>
              <a:fillRect/>
            </a:stretch>
          </a:blipFill>
        </p:spPr>
      </p:sp>
      <p:sp>
        <p:nvSpPr>
          <p:cNvPr id="7" name="Freeform 7"/>
          <p:cNvSpPr/>
          <p:nvPr/>
        </p:nvSpPr>
        <p:spPr>
          <a:xfrm>
            <a:off x="11118969" y="2950268"/>
            <a:ext cx="6581357" cy="5484464"/>
          </a:xfrm>
          <a:custGeom>
            <a:avLst/>
            <a:gdLst/>
            <a:ahLst/>
            <a:cxnLst/>
            <a:rect l="l" t="t" r="r" b="b"/>
            <a:pathLst>
              <a:path w="6581357" h="5484464">
                <a:moveTo>
                  <a:pt x="0" y="0"/>
                </a:moveTo>
                <a:lnTo>
                  <a:pt x="6581357" y="0"/>
                </a:lnTo>
                <a:lnTo>
                  <a:pt x="6581357" y="5484464"/>
                </a:lnTo>
                <a:lnTo>
                  <a:pt x="0" y="5484464"/>
                </a:lnTo>
                <a:lnTo>
                  <a:pt x="0" y="0"/>
                </a:lnTo>
                <a:close/>
              </a:path>
            </a:pathLst>
          </a:custGeom>
          <a:blipFill>
            <a:blip r:embed="rId3"/>
            <a:stretch>
              <a:fillRect/>
            </a:stretch>
          </a:blipFill>
        </p:spPr>
      </p:sp>
      <p:sp>
        <p:nvSpPr>
          <p:cNvPr id="8" name="TextBox 8"/>
          <p:cNvSpPr txBox="1"/>
          <p:nvPr/>
        </p:nvSpPr>
        <p:spPr>
          <a:xfrm>
            <a:off x="4577488" y="614898"/>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NEURAL NETWORK</a:t>
            </a:r>
          </a:p>
        </p:txBody>
      </p:sp>
      <p:sp>
        <p:nvSpPr>
          <p:cNvPr id="9" name="TextBox 9"/>
          <p:cNvSpPr txBox="1"/>
          <p:nvPr/>
        </p:nvSpPr>
        <p:spPr>
          <a:xfrm>
            <a:off x="1028700" y="1784522"/>
            <a:ext cx="4215072"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Hasil Training</a:t>
            </a:r>
          </a:p>
        </p:txBody>
      </p:sp>
      <p:sp>
        <p:nvSpPr>
          <p:cNvPr id="10" name="TextBox 10"/>
          <p:cNvSpPr txBox="1"/>
          <p:nvPr/>
        </p:nvSpPr>
        <p:spPr>
          <a:xfrm>
            <a:off x="12035183" y="1784522"/>
            <a:ext cx="4215072"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Confusion Matrix</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2390669" y="8075227"/>
            <a:ext cx="1431858" cy="1183073"/>
          </a:xfrm>
          <a:custGeom>
            <a:avLst/>
            <a:gdLst/>
            <a:ahLst/>
            <a:cxnLst/>
            <a:rect l="l" t="t" r="r" b="b"/>
            <a:pathLst>
              <a:path w="1431858" h="1183073">
                <a:moveTo>
                  <a:pt x="0" y="0"/>
                </a:moveTo>
                <a:lnTo>
                  <a:pt x="1431858" y="0"/>
                </a:lnTo>
                <a:lnTo>
                  <a:pt x="1431858" y="1183073"/>
                </a:lnTo>
                <a:lnTo>
                  <a:pt x="0" y="1183073"/>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rot="302368">
            <a:off x="7135380" y="5177197"/>
            <a:ext cx="1189636" cy="378521"/>
          </a:xfrm>
          <a:custGeom>
            <a:avLst/>
            <a:gdLst/>
            <a:ahLst/>
            <a:cxnLst/>
            <a:rect l="l" t="t" r="r" b="b"/>
            <a:pathLst>
              <a:path w="1189636" h="378521">
                <a:moveTo>
                  <a:pt x="0" y="0"/>
                </a:moveTo>
                <a:lnTo>
                  <a:pt x="1189637" y="0"/>
                </a:lnTo>
                <a:lnTo>
                  <a:pt x="1189637" y="378520"/>
                </a:lnTo>
                <a:lnTo>
                  <a:pt x="0" y="3785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8" name="Freeform 8"/>
          <p:cNvSpPr/>
          <p:nvPr/>
        </p:nvSpPr>
        <p:spPr>
          <a:xfrm>
            <a:off x="4406384" y="8075227"/>
            <a:ext cx="11137301" cy="1576173"/>
          </a:xfrm>
          <a:custGeom>
            <a:avLst/>
            <a:gdLst/>
            <a:ahLst/>
            <a:cxnLst/>
            <a:rect l="l" t="t" r="r" b="b"/>
            <a:pathLst>
              <a:path w="11137301" h="1576173">
                <a:moveTo>
                  <a:pt x="0" y="0"/>
                </a:moveTo>
                <a:lnTo>
                  <a:pt x="11137301" y="0"/>
                </a:lnTo>
                <a:lnTo>
                  <a:pt x="11137301" y="1576174"/>
                </a:lnTo>
                <a:lnTo>
                  <a:pt x="0" y="1576174"/>
                </a:lnTo>
                <a:lnTo>
                  <a:pt x="0" y="0"/>
                </a:lnTo>
                <a:close/>
              </a:path>
            </a:pathLst>
          </a:custGeom>
          <a:blipFill>
            <a:blip r:embed="rId6"/>
            <a:stretch>
              <a:fillRect/>
            </a:stretch>
          </a:blipFill>
        </p:spPr>
      </p:sp>
      <p:sp>
        <p:nvSpPr>
          <p:cNvPr id="9" name="Freeform 9"/>
          <p:cNvSpPr/>
          <p:nvPr/>
        </p:nvSpPr>
        <p:spPr>
          <a:xfrm>
            <a:off x="8477528" y="2738104"/>
            <a:ext cx="9368819" cy="4775149"/>
          </a:xfrm>
          <a:custGeom>
            <a:avLst/>
            <a:gdLst/>
            <a:ahLst/>
            <a:cxnLst/>
            <a:rect l="l" t="t" r="r" b="b"/>
            <a:pathLst>
              <a:path w="9368819" h="4775149">
                <a:moveTo>
                  <a:pt x="0" y="0"/>
                </a:moveTo>
                <a:lnTo>
                  <a:pt x="9368819" y="0"/>
                </a:lnTo>
                <a:lnTo>
                  <a:pt x="9368819" y="4775148"/>
                </a:lnTo>
                <a:lnTo>
                  <a:pt x="0" y="4775148"/>
                </a:lnTo>
                <a:lnTo>
                  <a:pt x="0" y="0"/>
                </a:lnTo>
                <a:close/>
              </a:path>
            </a:pathLst>
          </a:custGeom>
          <a:blipFill>
            <a:blip r:embed="rId7"/>
            <a:stretch>
              <a:fillRect/>
            </a:stretch>
          </a:blipFill>
        </p:spPr>
      </p:sp>
      <p:sp>
        <p:nvSpPr>
          <p:cNvPr id="10" name="Freeform 10"/>
          <p:cNvSpPr/>
          <p:nvPr/>
        </p:nvSpPr>
        <p:spPr>
          <a:xfrm>
            <a:off x="517879" y="2536334"/>
            <a:ext cx="6464990" cy="4692537"/>
          </a:xfrm>
          <a:custGeom>
            <a:avLst/>
            <a:gdLst/>
            <a:ahLst/>
            <a:cxnLst/>
            <a:rect l="l" t="t" r="r" b="b"/>
            <a:pathLst>
              <a:path w="6464990" h="4692537">
                <a:moveTo>
                  <a:pt x="0" y="0"/>
                </a:moveTo>
                <a:lnTo>
                  <a:pt x="6464989" y="0"/>
                </a:lnTo>
                <a:lnTo>
                  <a:pt x="6464989" y="4692537"/>
                </a:lnTo>
                <a:lnTo>
                  <a:pt x="0" y="4692537"/>
                </a:lnTo>
                <a:lnTo>
                  <a:pt x="0" y="0"/>
                </a:lnTo>
                <a:close/>
              </a:path>
            </a:pathLst>
          </a:custGeom>
          <a:blipFill>
            <a:blip r:embed="rId8"/>
            <a:stretch>
              <a:fillRect/>
            </a:stretch>
          </a:blipFill>
        </p:spPr>
      </p:sp>
      <p:sp>
        <p:nvSpPr>
          <p:cNvPr id="11" name="TextBox 11"/>
          <p:cNvSpPr txBox="1"/>
          <p:nvPr/>
        </p:nvSpPr>
        <p:spPr>
          <a:xfrm>
            <a:off x="4001898" y="614898"/>
            <a:ext cx="10356649"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LONG SHORT TERM MEMORY</a:t>
            </a:r>
          </a:p>
        </p:txBody>
      </p:sp>
      <p:sp>
        <p:nvSpPr>
          <p:cNvPr id="12" name="TextBox 12"/>
          <p:cNvSpPr txBox="1"/>
          <p:nvPr/>
        </p:nvSpPr>
        <p:spPr>
          <a:xfrm>
            <a:off x="72446" y="1530690"/>
            <a:ext cx="18215554" cy="523875"/>
          </a:xfrm>
          <a:prstGeom prst="rect">
            <a:avLst/>
          </a:prstGeom>
        </p:spPr>
        <p:txBody>
          <a:bodyPr lIns="0" tIns="0" rIns="0" bIns="0" rtlCol="0" anchor="t">
            <a:spAutoFit/>
          </a:bodyPr>
          <a:lstStyle/>
          <a:p>
            <a:pPr algn="ctr">
              <a:lnSpc>
                <a:spcPts val="4200"/>
              </a:lnSpc>
            </a:pPr>
            <a:r>
              <a:rPr lang="en-US" sz="3000">
                <a:solidFill>
                  <a:srgbClr val="000000"/>
                </a:solidFill>
                <a:latin typeface="Montserrat Classic"/>
              </a:rPr>
              <a:t>Menggunakan Bag Of Word dan Model LSTM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513395" y="3013299"/>
            <a:ext cx="9971154" cy="4260402"/>
          </a:xfrm>
          <a:custGeom>
            <a:avLst/>
            <a:gdLst/>
            <a:ahLst/>
            <a:cxnLst/>
            <a:rect l="l" t="t" r="r" b="b"/>
            <a:pathLst>
              <a:path w="9971154" h="4260402">
                <a:moveTo>
                  <a:pt x="0" y="0"/>
                </a:moveTo>
                <a:lnTo>
                  <a:pt x="9971154" y="0"/>
                </a:lnTo>
                <a:lnTo>
                  <a:pt x="9971154" y="4260402"/>
                </a:lnTo>
                <a:lnTo>
                  <a:pt x="0" y="4260402"/>
                </a:lnTo>
                <a:lnTo>
                  <a:pt x="0" y="0"/>
                </a:lnTo>
                <a:close/>
              </a:path>
            </a:pathLst>
          </a:custGeom>
          <a:blipFill>
            <a:blip r:embed="rId2"/>
            <a:stretch>
              <a:fillRect/>
            </a:stretch>
          </a:blipFill>
        </p:spPr>
      </p:sp>
      <p:sp>
        <p:nvSpPr>
          <p:cNvPr id="7" name="Freeform 7"/>
          <p:cNvSpPr/>
          <p:nvPr/>
        </p:nvSpPr>
        <p:spPr>
          <a:xfrm>
            <a:off x="10886802" y="3013299"/>
            <a:ext cx="6372498" cy="5492087"/>
          </a:xfrm>
          <a:custGeom>
            <a:avLst/>
            <a:gdLst/>
            <a:ahLst/>
            <a:cxnLst/>
            <a:rect l="l" t="t" r="r" b="b"/>
            <a:pathLst>
              <a:path w="6372498" h="5492087">
                <a:moveTo>
                  <a:pt x="0" y="0"/>
                </a:moveTo>
                <a:lnTo>
                  <a:pt x="6372498" y="0"/>
                </a:lnTo>
                <a:lnTo>
                  <a:pt x="6372498" y="5492087"/>
                </a:lnTo>
                <a:lnTo>
                  <a:pt x="0" y="5492087"/>
                </a:lnTo>
                <a:lnTo>
                  <a:pt x="0" y="0"/>
                </a:lnTo>
                <a:close/>
              </a:path>
            </a:pathLst>
          </a:custGeom>
          <a:blipFill>
            <a:blip r:embed="rId3"/>
            <a:stretch>
              <a:fillRect/>
            </a:stretch>
          </a:blipFill>
        </p:spPr>
      </p:sp>
      <p:sp>
        <p:nvSpPr>
          <p:cNvPr id="8" name="TextBox 8"/>
          <p:cNvSpPr txBox="1"/>
          <p:nvPr/>
        </p:nvSpPr>
        <p:spPr>
          <a:xfrm>
            <a:off x="1028700" y="1784522"/>
            <a:ext cx="4215072"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Hasil Training</a:t>
            </a:r>
          </a:p>
        </p:txBody>
      </p:sp>
      <p:sp>
        <p:nvSpPr>
          <p:cNvPr id="9" name="TextBox 9"/>
          <p:cNvSpPr txBox="1"/>
          <p:nvPr/>
        </p:nvSpPr>
        <p:spPr>
          <a:xfrm>
            <a:off x="12035183" y="1784522"/>
            <a:ext cx="4215072"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Confusion Matrix</a:t>
            </a:r>
          </a:p>
        </p:txBody>
      </p:sp>
      <p:sp>
        <p:nvSpPr>
          <p:cNvPr id="10" name="TextBox 10"/>
          <p:cNvSpPr txBox="1"/>
          <p:nvPr/>
        </p:nvSpPr>
        <p:spPr>
          <a:xfrm>
            <a:off x="4406384" y="606082"/>
            <a:ext cx="10356649"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LONG SHORT TERM MEMORY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10185" y="638175"/>
            <a:ext cx="7915755" cy="809626"/>
          </a:xfrm>
          <a:prstGeom prst="rect">
            <a:avLst/>
          </a:prstGeom>
        </p:spPr>
        <p:txBody>
          <a:bodyPr lIns="0" tIns="0" rIns="0" bIns="0" rtlCol="0" anchor="t">
            <a:spAutoFit/>
          </a:bodyPr>
          <a:lstStyle/>
          <a:p>
            <a:pPr>
              <a:lnSpc>
                <a:spcPts val="5775"/>
              </a:lnSpc>
            </a:pPr>
            <a:r>
              <a:rPr lang="en-US" sz="5500" spc="275">
                <a:solidFill>
                  <a:srgbClr val="000000"/>
                </a:solidFill>
                <a:latin typeface="Poppins ExtraBold"/>
              </a:rPr>
              <a:t>Latar Belakang</a:t>
            </a:r>
          </a:p>
        </p:txBody>
      </p:sp>
      <p:sp>
        <p:nvSpPr>
          <p:cNvPr id="3" name="TextBox 3"/>
          <p:cNvSpPr txBox="1"/>
          <p:nvPr/>
        </p:nvSpPr>
        <p:spPr>
          <a:xfrm>
            <a:off x="910185" y="1848536"/>
            <a:ext cx="16467629" cy="7802499"/>
          </a:xfrm>
          <a:prstGeom prst="rect">
            <a:avLst/>
          </a:prstGeom>
        </p:spPr>
        <p:txBody>
          <a:bodyPr lIns="0" tIns="0" rIns="0" bIns="0" rtlCol="0" anchor="t">
            <a:spAutoFit/>
          </a:bodyPr>
          <a:lstStyle/>
          <a:p>
            <a:pPr algn="just">
              <a:lnSpc>
                <a:spcPts val="3168"/>
              </a:lnSpc>
            </a:pPr>
            <a:r>
              <a:rPr lang="en-US" sz="2400">
                <a:solidFill>
                  <a:srgbClr val="000000"/>
                </a:solidFill>
                <a:latin typeface="Times New Roman"/>
              </a:rPr>
              <a:t>Teknologi informasi dan komunikasi yang semakin berkembang, membantu masyarakat mengakses media sosial, </a:t>
            </a:r>
            <a:r>
              <a:rPr lang="en-US" sz="2400">
                <a:solidFill>
                  <a:srgbClr val="000000"/>
                </a:solidFill>
                <a:latin typeface="Times New Roman Italics"/>
              </a:rPr>
              <a:t>platform online</a:t>
            </a:r>
            <a:r>
              <a:rPr lang="en-US" sz="2400">
                <a:solidFill>
                  <a:srgbClr val="000000"/>
                </a:solidFill>
                <a:latin typeface="Times New Roman"/>
              </a:rPr>
              <a:t>, dan forum diskusi. Setiap hari jutaan data teks dihasilkan dari berbagai sumber, seperti status media sosial, ulasan produk, artikel berita, dan lain sebagainya. Dalam data teks tersebut memuat pendapat, opini, dan emosi pengguna terhadap suatu topik. Menurut data BPS, hasil pendataan Survei Susenas 2021, populasi Indonesia telah mengakses internet 62,10%. Penggunaan internet ini mencerminkan bahwa masyarakat memiliki keterbukaan terhadap informasi. Saat menggunakan media sosial setiap individu memiliki kebebasan berpikiran dan berpendapat serta hak memperoleh informasi. Kebebasan tersebut tidak bersifat multak, mengingat Undang-undang Republik Indonesia No. 11 Tahun 2008 tentang Informasi dan Transaksi Elektronik bahwa salah satu perbuatan yang dilarang, yaitu dengan sengaja dan tanpa hak menyebarkan informasi yang ditujukan untuk menimbulkan rasa kebencian atau permusuhan individu dan/atau kelompok masyarakat tertentu berdasarkan atas suku, agama, ras, dan antargolongan (SARA). Oleh karena itu, pengguna media sosial harus bijak dalam berkomentar. </a:t>
            </a:r>
          </a:p>
          <a:p>
            <a:pPr algn="just">
              <a:lnSpc>
                <a:spcPts val="1319"/>
              </a:lnSpc>
            </a:pPr>
            <a:endParaRPr lang="en-US" sz="2400">
              <a:solidFill>
                <a:srgbClr val="000000"/>
              </a:solidFill>
              <a:latin typeface="Times New Roman"/>
            </a:endParaRPr>
          </a:p>
          <a:p>
            <a:pPr algn="just">
              <a:lnSpc>
                <a:spcPts val="3168"/>
              </a:lnSpc>
            </a:pPr>
            <a:r>
              <a:rPr lang="en-US" sz="2400">
                <a:solidFill>
                  <a:srgbClr val="000000"/>
                </a:solidFill>
                <a:latin typeface="Times New Roman"/>
              </a:rPr>
              <a:t>Analisis sentimen atau </a:t>
            </a:r>
            <a:r>
              <a:rPr lang="en-US" sz="2400">
                <a:solidFill>
                  <a:srgbClr val="000000"/>
                </a:solidFill>
                <a:latin typeface="Times New Roman Italics"/>
              </a:rPr>
              <a:t>opinion mining</a:t>
            </a:r>
            <a:r>
              <a:rPr lang="en-US" sz="2400">
                <a:solidFill>
                  <a:srgbClr val="000000"/>
                </a:solidFill>
                <a:latin typeface="Times New Roman"/>
              </a:rPr>
              <a:t> merupakan metode analisis berbasis komputasi mengenai pendapat, sentimen, dan emosi (Liu, 2010). Terdapat banyak metode yang digunakan untuk analisis sentimen, namun pada penelitian ini menggunakan model </a:t>
            </a:r>
            <a:r>
              <a:rPr lang="en-US" sz="2400">
                <a:solidFill>
                  <a:srgbClr val="000000"/>
                </a:solidFill>
                <a:latin typeface="Times New Roman Italics"/>
              </a:rPr>
              <a:t>Neural Network </a:t>
            </a:r>
            <a:r>
              <a:rPr lang="en-US" sz="2400">
                <a:solidFill>
                  <a:srgbClr val="000000"/>
                </a:solidFill>
                <a:latin typeface="Times New Roman"/>
              </a:rPr>
              <a:t>(NN) dan </a:t>
            </a:r>
            <a:r>
              <a:rPr lang="en-US" sz="2400">
                <a:solidFill>
                  <a:srgbClr val="000000"/>
                </a:solidFill>
                <a:latin typeface="Times New Roman Italics"/>
              </a:rPr>
              <a:t>Long Short Term Memory </a:t>
            </a:r>
            <a:r>
              <a:rPr lang="en-US" sz="2400">
                <a:solidFill>
                  <a:srgbClr val="000000"/>
                </a:solidFill>
                <a:latin typeface="Times New Roman"/>
              </a:rPr>
              <a:t>(LSTM). Penelitian ini memiliki beberapa tujuan antara lain: mengetahui kecenderungan komentar pengguna media sosial, meliputi sentimen positif, negatif, atau netral, mendapatkan hasil ketepatan klasifikasi sentimen pengguna media sosial menggunakan </a:t>
            </a:r>
            <a:r>
              <a:rPr lang="en-US" sz="2400">
                <a:solidFill>
                  <a:srgbClr val="000000"/>
                </a:solidFill>
                <a:latin typeface="Times New Roman Italics"/>
              </a:rPr>
              <a:t>Neural Network</a:t>
            </a:r>
            <a:r>
              <a:rPr lang="en-US" sz="2400">
                <a:solidFill>
                  <a:srgbClr val="000000"/>
                </a:solidFill>
                <a:latin typeface="Times New Roman"/>
              </a:rPr>
              <a:t> dan LSTM serta membandingkan hasil keduanya, dan  mendapatkan kata-kata yang sering muncul berdasarkan masing-masing sentimen menggunakan </a:t>
            </a:r>
            <a:r>
              <a:rPr lang="en-US" sz="2400">
                <a:solidFill>
                  <a:srgbClr val="000000"/>
                </a:solidFill>
                <a:latin typeface="Times New Roman Italics"/>
              </a:rPr>
              <a:t>wordcloud. </a:t>
            </a:r>
            <a:r>
              <a:rPr lang="en-US" sz="2400">
                <a:solidFill>
                  <a:srgbClr val="000000"/>
                </a:solidFill>
                <a:latin typeface="Times New Roman"/>
              </a:rPr>
              <a:t>Hasil analisis ini diharapkan dapat menjadi referensi pengguna dan penyedia media sosial untuk menciptakan lingkungan media sosial yang sehat, menarik, dan informatif. </a:t>
            </a:r>
          </a:p>
        </p:txBody>
      </p:sp>
      <p:grpSp>
        <p:nvGrpSpPr>
          <p:cNvPr id="4" name="Group 4"/>
          <p:cNvGrpSpPr/>
          <p:nvPr/>
        </p:nvGrpSpPr>
        <p:grpSpPr>
          <a:xfrm rot="2700000">
            <a:off x="12831647" y="-551627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TextBox 6"/>
          <p:cNvSpPr txBox="1"/>
          <p:nvPr/>
        </p:nvSpPr>
        <p:spPr>
          <a:xfrm>
            <a:off x="4577488" y="614898"/>
            <a:ext cx="10329649"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LONG SHORT TERM MEMORY</a:t>
            </a:r>
          </a:p>
        </p:txBody>
      </p:sp>
      <p:sp>
        <p:nvSpPr>
          <p:cNvPr id="7" name="TextBox 7"/>
          <p:cNvSpPr txBox="1"/>
          <p:nvPr/>
        </p:nvSpPr>
        <p:spPr>
          <a:xfrm>
            <a:off x="930652" y="2181225"/>
            <a:ext cx="16328648" cy="5857875"/>
          </a:xfrm>
          <a:prstGeom prst="rect">
            <a:avLst/>
          </a:prstGeom>
        </p:spPr>
        <p:txBody>
          <a:bodyPr lIns="0" tIns="0" rIns="0" bIns="0" rtlCol="0" anchor="t">
            <a:spAutoFit/>
          </a:bodyPr>
          <a:lstStyle/>
          <a:p>
            <a:pPr>
              <a:lnSpc>
                <a:spcPts val="4200"/>
              </a:lnSpc>
            </a:pPr>
            <a:r>
              <a:rPr lang="en-US" sz="3000" dirty="0" err="1">
                <a:solidFill>
                  <a:srgbClr val="000000"/>
                </a:solidFill>
                <a:latin typeface="Montserrat Classic"/>
              </a:rPr>
              <a:t>Pada</a:t>
            </a:r>
            <a:r>
              <a:rPr lang="en-US" sz="3000" dirty="0">
                <a:solidFill>
                  <a:srgbClr val="000000"/>
                </a:solidFill>
                <a:latin typeface="Montserrat Classic"/>
              </a:rPr>
              <a:t> </a:t>
            </a:r>
            <a:r>
              <a:rPr lang="en-US" sz="3000" dirty="0" err="1">
                <a:solidFill>
                  <a:srgbClr val="000000"/>
                </a:solidFill>
                <a:latin typeface="Montserrat Classic"/>
              </a:rPr>
              <a:t>percobaan</a:t>
            </a:r>
            <a:r>
              <a:rPr lang="en-US" sz="3000" dirty="0">
                <a:solidFill>
                  <a:srgbClr val="000000"/>
                </a:solidFill>
                <a:latin typeface="Montserrat Classic"/>
              </a:rPr>
              <a:t> </a:t>
            </a:r>
            <a:r>
              <a:rPr lang="en-US" sz="3000" dirty="0" err="1">
                <a:solidFill>
                  <a:srgbClr val="000000"/>
                </a:solidFill>
                <a:latin typeface="Montserrat Classic"/>
              </a:rPr>
              <a:t>ini</a:t>
            </a:r>
            <a:r>
              <a:rPr lang="en-US" sz="3000" dirty="0">
                <a:solidFill>
                  <a:srgbClr val="000000"/>
                </a:solidFill>
                <a:latin typeface="Montserrat Classic"/>
              </a:rPr>
              <a:t> kami </a:t>
            </a:r>
            <a:r>
              <a:rPr lang="en-US" sz="3000" dirty="0" err="1">
                <a:solidFill>
                  <a:srgbClr val="000000"/>
                </a:solidFill>
                <a:latin typeface="Montserrat Classic"/>
              </a:rPr>
              <a:t>menggunakan</a:t>
            </a:r>
            <a:r>
              <a:rPr lang="en-US" sz="3000" dirty="0">
                <a:solidFill>
                  <a:srgbClr val="000000"/>
                </a:solidFill>
                <a:latin typeface="Montserrat Classic"/>
              </a:rPr>
              <a:t> model LSTM </a:t>
            </a:r>
            <a:r>
              <a:rPr lang="en-US" sz="3000" dirty="0" err="1">
                <a:solidFill>
                  <a:srgbClr val="000000"/>
                </a:solidFill>
                <a:latin typeface="Montserrat Classic"/>
              </a:rPr>
              <a:t>dan</a:t>
            </a:r>
            <a:r>
              <a:rPr lang="en-US" sz="3000" dirty="0">
                <a:solidFill>
                  <a:srgbClr val="000000"/>
                </a:solidFill>
                <a:latin typeface="Montserrat Classic"/>
              </a:rPr>
              <a:t> Embedding </a:t>
            </a:r>
            <a:r>
              <a:rPr lang="en-US" sz="3000" dirty="0" err="1">
                <a:solidFill>
                  <a:srgbClr val="000000"/>
                </a:solidFill>
                <a:latin typeface="Montserrat Classic"/>
              </a:rPr>
              <a:t>bawaan</a:t>
            </a:r>
            <a:r>
              <a:rPr lang="en-US" sz="3000" dirty="0">
                <a:solidFill>
                  <a:srgbClr val="000000"/>
                </a:solidFill>
                <a:latin typeface="Montserrat Classic"/>
              </a:rPr>
              <a:t> </a:t>
            </a:r>
            <a:r>
              <a:rPr lang="en-US" sz="3000" dirty="0" err="1">
                <a:solidFill>
                  <a:srgbClr val="000000"/>
                </a:solidFill>
                <a:latin typeface="Montserrat Classic"/>
              </a:rPr>
              <a:t>dari</a:t>
            </a:r>
            <a:r>
              <a:rPr lang="en-US" sz="3000" dirty="0">
                <a:solidFill>
                  <a:srgbClr val="000000"/>
                </a:solidFill>
                <a:latin typeface="Montserrat Classic"/>
              </a:rPr>
              <a:t> </a:t>
            </a:r>
            <a:r>
              <a:rPr lang="en-US" sz="3000" dirty="0" err="1">
                <a:solidFill>
                  <a:srgbClr val="000000"/>
                </a:solidFill>
                <a:latin typeface="Montserrat Classic"/>
              </a:rPr>
              <a:t>Tensorflow</a:t>
            </a:r>
            <a:r>
              <a:rPr lang="en-US" sz="3000" dirty="0">
                <a:solidFill>
                  <a:srgbClr val="000000"/>
                </a:solidFill>
                <a:latin typeface="Montserrat Classic"/>
              </a:rPr>
              <a:t>.</a:t>
            </a:r>
          </a:p>
          <a:p>
            <a:pPr marL="647700" lvl="1" indent="-323850">
              <a:lnSpc>
                <a:spcPts val="4200"/>
              </a:lnSpc>
              <a:buFont typeface="Arial"/>
              <a:buChar char="•"/>
            </a:pPr>
            <a:r>
              <a:rPr lang="en-US" sz="3000" dirty="0" err="1">
                <a:solidFill>
                  <a:srgbClr val="000000"/>
                </a:solidFill>
                <a:latin typeface="Montserrat Classic"/>
              </a:rPr>
              <a:t>Pada</a:t>
            </a:r>
            <a:r>
              <a:rPr lang="en-US" sz="3000" dirty="0">
                <a:solidFill>
                  <a:srgbClr val="000000"/>
                </a:solidFill>
                <a:latin typeface="Montserrat Classic"/>
              </a:rPr>
              <a:t> Layer </a:t>
            </a:r>
            <a:r>
              <a:rPr lang="en-US" sz="3000" dirty="0" err="1">
                <a:solidFill>
                  <a:srgbClr val="000000"/>
                </a:solidFill>
                <a:latin typeface="Montserrat Classic"/>
              </a:rPr>
              <a:t>pertama</a:t>
            </a:r>
            <a:r>
              <a:rPr lang="en-US" sz="3000" dirty="0">
                <a:solidFill>
                  <a:srgbClr val="000000"/>
                </a:solidFill>
                <a:latin typeface="Montserrat Classic"/>
              </a:rPr>
              <a:t> kami </a:t>
            </a:r>
            <a:r>
              <a:rPr lang="en-US" sz="3000" dirty="0" err="1">
                <a:solidFill>
                  <a:srgbClr val="000000"/>
                </a:solidFill>
                <a:latin typeface="Montserrat Classic"/>
              </a:rPr>
              <a:t>menggunakan</a:t>
            </a:r>
            <a:r>
              <a:rPr lang="en-US" sz="3000" dirty="0">
                <a:solidFill>
                  <a:srgbClr val="000000"/>
                </a:solidFill>
                <a:latin typeface="Montserrat Classic"/>
              </a:rPr>
              <a:t> Embedding, </a:t>
            </a:r>
            <a:r>
              <a:rPr lang="en-US" sz="3000" dirty="0" err="1">
                <a:solidFill>
                  <a:srgbClr val="000000"/>
                </a:solidFill>
                <a:latin typeface="Montserrat Classic"/>
              </a:rPr>
              <a:t>dengan</a:t>
            </a:r>
            <a:r>
              <a:rPr lang="en-US" sz="3000" dirty="0">
                <a:solidFill>
                  <a:srgbClr val="000000"/>
                </a:solidFill>
                <a:latin typeface="Montserrat Classic"/>
              </a:rPr>
              <a:t> input </a:t>
            </a:r>
            <a:r>
              <a:rPr lang="en-US" sz="3000" dirty="0" err="1">
                <a:solidFill>
                  <a:srgbClr val="000000"/>
                </a:solidFill>
                <a:latin typeface="Montserrat Classic"/>
              </a:rPr>
              <a:t>hasil</a:t>
            </a:r>
            <a:r>
              <a:rPr lang="en-US" sz="3000" dirty="0">
                <a:solidFill>
                  <a:srgbClr val="000000"/>
                </a:solidFill>
                <a:latin typeface="Montserrat Classic"/>
              </a:rPr>
              <a:t> </a:t>
            </a:r>
            <a:r>
              <a:rPr lang="en-US" sz="3000" dirty="0" err="1">
                <a:solidFill>
                  <a:srgbClr val="000000"/>
                </a:solidFill>
                <a:latin typeface="Montserrat Classic"/>
              </a:rPr>
              <a:t>dari</a:t>
            </a:r>
            <a:r>
              <a:rPr lang="en-US" sz="3000" dirty="0">
                <a:solidFill>
                  <a:srgbClr val="000000"/>
                </a:solidFill>
                <a:latin typeface="Montserrat Classic"/>
              </a:rPr>
              <a:t> tokenize </a:t>
            </a:r>
            <a:r>
              <a:rPr lang="en-US" sz="3000" dirty="0" err="1">
                <a:solidFill>
                  <a:srgbClr val="000000"/>
                </a:solidFill>
                <a:latin typeface="Montserrat Classic"/>
              </a:rPr>
              <a:t>dan</a:t>
            </a:r>
            <a:r>
              <a:rPr lang="en-US" sz="3000" dirty="0">
                <a:solidFill>
                  <a:srgbClr val="000000"/>
                </a:solidFill>
                <a:latin typeface="Montserrat Classic"/>
              </a:rPr>
              <a:t> pad sequences.</a:t>
            </a:r>
          </a:p>
          <a:p>
            <a:pPr marL="647700" lvl="1" indent="-323850">
              <a:lnSpc>
                <a:spcPts val="4200"/>
              </a:lnSpc>
              <a:buFont typeface="Arial"/>
              <a:buChar char="•"/>
            </a:pPr>
            <a:r>
              <a:rPr lang="en-US" sz="3000" dirty="0" err="1">
                <a:solidFill>
                  <a:srgbClr val="000000"/>
                </a:solidFill>
                <a:latin typeface="Montserrat Classic"/>
              </a:rPr>
              <a:t>Pada</a:t>
            </a:r>
            <a:r>
              <a:rPr lang="en-US" sz="3000" dirty="0">
                <a:solidFill>
                  <a:srgbClr val="000000"/>
                </a:solidFill>
                <a:latin typeface="Montserrat Classic"/>
              </a:rPr>
              <a:t> layer </a:t>
            </a:r>
            <a:r>
              <a:rPr lang="en-US" sz="3000" dirty="0" err="1">
                <a:solidFill>
                  <a:srgbClr val="000000"/>
                </a:solidFill>
                <a:latin typeface="Montserrat Classic"/>
              </a:rPr>
              <a:t>kedua</a:t>
            </a:r>
            <a:r>
              <a:rPr lang="en-US" sz="3000" dirty="0">
                <a:solidFill>
                  <a:srgbClr val="000000"/>
                </a:solidFill>
                <a:latin typeface="Montserrat Classic"/>
              </a:rPr>
              <a:t> kami </a:t>
            </a:r>
            <a:r>
              <a:rPr lang="en-US" sz="3000" dirty="0" err="1">
                <a:solidFill>
                  <a:srgbClr val="000000"/>
                </a:solidFill>
                <a:latin typeface="Montserrat Classic"/>
              </a:rPr>
              <a:t>menggunakan</a:t>
            </a:r>
            <a:r>
              <a:rPr lang="en-US" sz="3000" dirty="0">
                <a:solidFill>
                  <a:srgbClr val="000000"/>
                </a:solidFill>
                <a:latin typeface="Montserrat Classic"/>
              </a:rPr>
              <a:t> layer LSTM </a:t>
            </a:r>
            <a:r>
              <a:rPr lang="en-US" sz="3000" dirty="0" err="1">
                <a:solidFill>
                  <a:srgbClr val="000000"/>
                </a:solidFill>
                <a:latin typeface="Montserrat Classic"/>
              </a:rPr>
              <a:t>dengan</a:t>
            </a:r>
            <a:r>
              <a:rPr lang="en-US" sz="3000" dirty="0">
                <a:solidFill>
                  <a:srgbClr val="000000"/>
                </a:solidFill>
                <a:latin typeface="Montserrat Classic"/>
              </a:rPr>
              <a:t> units=100. </a:t>
            </a:r>
            <a:r>
              <a:rPr lang="en-US" sz="3000" dirty="0" err="1">
                <a:solidFill>
                  <a:srgbClr val="000000"/>
                </a:solidFill>
                <a:latin typeface="Montserrat Classic"/>
              </a:rPr>
              <a:t>ini</a:t>
            </a:r>
            <a:r>
              <a:rPr lang="en-US" sz="3000" dirty="0">
                <a:solidFill>
                  <a:srgbClr val="000000"/>
                </a:solidFill>
                <a:latin typeface="Montserrat Classic"/>
              </a:rPr>
              <a:t> kami </a:t>
            </a:r>
            <a:r>
              <a:rPr lang="en-US" sz="3000" dirty="0" err="1">
                <a:solidFill>
                  <a:srgbClr val="000000"/>
                </a:solidFill>
                <a:latin typeface="Montserrat Classic"/>
              </a:rPr>
              <a:t>lakukan</a:t>
            </a:r>
            <a:r>
              <a:rPr lang="en-US" sz="3000" dirty="0">
                <a:solidFill>
                  <a:srgbClr val="000000"/>
                </a:solidFill>
                <a:latin typeface="Montserrat Classic"/>
              </a:rPr>
              <a:t> </a:t>
            </a:r>
            <a:r>
              <a:rPr lang="en-US" sz="3000" dirty="0" err="1">
                <a:solidFill>
                  <a:srgbClr val="000000"/>
                </a:solidFill>
                <a:latin typeface="Montserrat Classic"/>
              </a:rPr>
              <a:t>karena</a:t>
            </a:r>
            <a:r>
              <a:rPr lang="en-US" sz="3000" dirty="0">
                <a:solidFill>
                  <a:srgbClr val="000000"/>
                </a:solidFill>
                <a:latin typeface="Montserrat Classic"/>
              </a:rPr>
              <a:t> parameter units </a:t>
            </a:r>
            <a:r>
              <a:rPr lang="en-US" sz="3000" dirty="0" err="1">
                <a:solidFill>
                  <a:srgbClr val="000000"/>
                </a:solidFill>
                <a:latin typeface="Montserrat Classic"/>
              </a:rPr>
              <a:t>harus</a:t>
            </a:r>
            <a:r>
              <a:rPr lang="en-US" sz="3000" dirty="0">
                <a:solidFill>
                  <a:srgbClr val="000000"/>
                </a:solidFill>
                <a:latin typeface="Montserrat Classic"/>
              </a:rPr>
              <a:t> di </a:t>
            </a:r>
            <a:r>
              <a:rPr lang="en-US" sz="3000" dirty="0" err="1">
                <a:solidFill>
                  <a:srgbClr val="000000"/>
                </a:solidFill>
                <a:latin typeface="Montserrat Classic"/>
              </a:rPr>
              <a:t>deklarasikan</a:t>
            </a:r>
            <a:r>
              <a:rPr lang="en-US" sz="3000" dirty="0">
                <a:solidFill>
                  <a:srgbClr val="000000"/>
                </a:solidFill>
                <a:latin typeface="Montserrat Classic"/>
              </a:rPr>
              <a:t> </a:t>
            </a:r>
            <a:r>
              <a:rPr lang="en-US" sz="3000" dirty="0" err="1">
                <a:solidFill>
                  <a:srgbClr val="000000"/>
                </a:solidFill>
                <a:latin typeface="Montserrat Classic"/>
              </a:rPr>
              <a:t>dan</a:t>
            </a:r>
            <a:r>
              <a:rPr lang="en-US" sz="3000" dirty="0">
                <a:solidFill>
                  <a:srgbClr val="000000"/>
                </a:solidFill>
                <a:latin typeface="Montserrat Classic"/>
              </a:rPr>
              <a:t> kami </a:t>
            </a:r>
            <a:r>
              <a:rPr lang="en-US" sz="3000" dirty="0" err="1">
                <a:solidFill>
                  <a:srgbClr val="000000"/>
                </a:solidFill>
                <a:latin typeface="Montserrat Classic"/>
              </a:rPr>
              <a:t>menyesuaikan</a:t>
            </a:r>
            <a:r>
              <a:rPr lang="en-US" sz="3000" dirty="0">
                <a:solidFill>
                  <a:srgbClr val="000000"/>
                </a:solidFill>
                <a:latin typeface="Montserrat Classic"/>
              </a:rPr>
              <a:t> </a:t>
            </a:r>
            <a:r>
              <a:rPr lang="en-US" sz="3000" dirty="0" err="1">
                <a:solidFill>
                  <a:srgbClr val="000000"/>
                </a:solidFill>
                <a:latin typeface="Montserrat Classic"/>
              </a:rPr>
              <a:t>dengan</a:t>
            </a:r>
            <a:r>
              <a:rPr lang="en-US" sz="3000" dirty="0">
                <a:solidFill>
                  <a:srgbClr val="000000"/>
                </a:solidFill>
                <a:latin typeface="Montserrat Classic"/>
              </a:rPr>
              <a:t> parameter default </a:t>
            </a:r>
            <a:r>
              <a:rPr lang="en-US" sz="3000" dirty="0" err="1">
                <a:solidFill>
                  <a:srgbClr val="000000"/>
                </a:solidFill>
                <a:latin typeface="Montserrat Classic"/>
              </a:rPr>
              <a:t>hidden_layer_size</a:t>
            </a:r>
            <a:r>
              <a:rPr lang="en-US" sz="3000" dirty="0">
                <a:solidFill>
                  <a:srgbClr val="000000"/>
                </a:solidFill>
                <a:latin typeface="Montserrat Classic"/>
              </a:rPr>
              <a:t> </a:t>
            </a:r>
            <a:r>
              <a:rPr lang="en-US" sz="3000" dirty="0" err="1">
                <a:solidFill>
                  <a:srgbClr val="000000"/>
                </a:solidFill>
                <a:latin typeface="Montserrat Classic"/>
              </a:rPr>
              <a:t>pada</a:t>
            </a:r>
            <a:r>
              <a:rPr lang="en-US" sz="3000" dirty="0">
                <a:solidFill>
                  <a:srgbClr val="000000"/>
                </a:solidFill>
                <a:latin typeface="Montserrat Classic"/>
              </a:rPr>
              <a:t> MLP.</a:t>
            </a:r>
          </a:p>
          <a:p>
            <a:pPr marL="647700" lvl="1" indent="-323850">
              <a:lnSpc>
                <a:spcPts val="4200"/>
              </a:lnSpc>
              <a:buFont typeface="Arial"/>
              <a:buChar char="•"/>
            </a:pPr>
            <a:r>
              <a:rPr lang="en-US" sz="3000" dirty="0" err="1">
                <a:solidFill>
                  <a:srgbClr val="000000"/>
                </a:solidFill>
                <a:latin typeface="Montserrat Classic"/>
              </a:rPr>
              <a:t>Kemudian</a:t>
            </a:r>
            <a:r>
              <a:rPr lang="en-US" sz="3000" dirty="0">
                <a:solidFill>
                  <a:srgbClr val="000000"/>
                </a:solidFill>
                <a:latin typeface="Montserrat Classic"/>
              </a:rPr>
              <a:t> </a:t>
            </a:r>
            <a:r>
              <a:rPr lang="en-US" sz="3000" dirty="0" err="1">
                <a:solidFill>
                  <a:srgbClr val="000000"/>
                </a:solidFill>
                <a:latin typeface="Montserrat Classic"/>
              </a:rPr>
              <a:t>ada</a:t>
            </a:r>
            <a:r>
              <a:rPr lang="en-US" sz="3000" dirty="0">
                <a:solidFill>
                  <a:srgbClr val="000000"/>
                </a:solidFill>
                <a:latin typeface="Montserrat Classic"/>
              </a:rPr>
              <a:t> layer output </a:t>
            </a:r>
            <a:r>
              <a:rPr lang="en-US" sz="3000" dirty="0" err="1">
                <a:solidFill>
                  <a:srgbClr val="000000"/>
                </a:solidFill>
                <a:latin typeface="Montserrat Classic"/>
              </a:rPr>
              <a:t>dengan</a:t>
            </a:r>
            <a:r>
              <a:rPr lang="en-US" sz="3000" dirty="0">
                <a:solidFill>
                  <a:srgbClr val="000000"/>
                </a:solidFill>
                <a:latin typeface="Montserrat Classic"/>
              </a:rPr>
              <a:t> </a:t>
            </a:r>
            <a:r>
              <a:rPr lang="en-US" sz="3000" dirty="0" err="1">
                <a:solidFill>
                  <a:srgbClr val="000000"/>
                </a:solidFill>
                <a:latin typeface="Montserrat Classic"/>
              </a:rPr>
              <a:t>tiga</a:t>
            </a:r>
            <a:r>
              <a:rPr lang="en-US" sz="3000" dirty="0">
                <a:solidFill>
                  <a:srgbClr val="000000"/>
                </a:solidFill>
                <a:latin typeface="Montserrat Classic"/>
              </a:rPr>
              <a:t> </a:t>
            </a:r>
            <a:r>
              <a:rPr lang="en-US" sz="3000" dirty="0" err="1" smtClean="0">
                <a:solidFill>
                  <a:srgbClr val="000000"/>
                </a:solidFill>
                <a:latin typeface="Montserrat Classic"/>
              </a:rPr>
              <a:t>kelas</a:t>
            </a:r>
            <a:endParaRPr lang="en-US" sz="3000" dirty="0">
              <a:solidFill>
                <a:srgbClr val="000000"/>
              </a:solidFill>
              <a:latin typeface="Montserrat Classic"/>
            </a:endParaRPr>
          </a:p>
          <a:p>
            <a:pPr marL="647700" lvl="1" indent="-323850">
              <a:lnSpc>
                <a:spcPts val="4200"/>
              </a:lnSpc>
              <a:buFont typeface="Arial"/>
              <a:buChar char="•"/>
            </a:pPr>
            <a:r>
              <a:rPr lang="en-US" sz="3000" dirty="0">
                <a:solidFill>
                  <a:srgbClr val="000000"/>
                </a:solidFill>
                <a:latin typeface="Montserrat Classic"/>
              </a:rPr>
              <a:t>Kami </a:t>
            </a:r>
            <a:r>
              <a:rPr lang="en-US" sz="3000" dirty="0" err="1">
                <a:solidFill>
                  <a:srgbClr val="000000"/>
                </a:solidFill>
                <a:latin typeface="Montserrat Classic"/>
              </a:rPr>
              <a:t>juga</a:t>
            </a:r>
            <a:r>
              <a:rPr lang="en-US" sz="3000" dirty="0">
                <a:solidFill>
                  <a:srgbClr val="000000"/>
                </a:solidFill>
                <a:latin typeface="Montserrat Classic"/>
              </a:rPr>
              <a:t> </a:t>
            </a:r>
            <a:r>
              <a:rPr lang="en-US" sz="3000" dirty="0" err="1">
                <a:solidFill>
                  <a:srgbClr val="000000"/>
                </a:solidFill>
                <a:latin typeface="Montserrat Classic"/>
              </a:rPr>
              <a:t>tidak</a:t>
            </a:r>
            <a:r>
              <a:rPr lang="en-US" sz="3000" dirty="0">
                <a:solidFill>
                  <a:srgbClr val="000000"/>
                </a:solidFill>
                <a:latin typeface="Montserrat Classic"/>
              </a:rPr>
              <a:t> </a:t>
            </a:r>
            <a:r>
              <a:rPr lang="en-US" sz="3000" dirty="0" err="1">
                <a:solidFill>
                  <a:srgbClr val="000000"/>
                </a:solidFill>
                <a:latin typeface="Montserrat Classic"/>
              </a:rPr>
              <a:t>melakukan</a:t>
            </a:r>
            <a:r>
              <a:rPr lang="en-US" sz="3000" dirty="0">
                <a:solidFill>
                  <a:srgbClr val="000000"/>
                </a:solidFill>
                <a:latin typeface="Montserrat Classic"/>
              </a:rPr>
              <a:t> tuning </a:t>
            </a:r>
            <a:r>
              <a:rPr lang="en-US" sz="3000" dirty="0" err="1">
                <a:solidFill>
                  <a:srgbClr val="000000"/>
                </a:solidFill>
                <a:latin typeface="Montserrat Classic"/>
              </a:rPr>
              <a:t>pada</a:t>
            </a:r>
            <a:r>
              <a:rPr lang="en-US" sz="3000" dirty="0">
                <a:solidFill>
                  <a:srgbClr val="000000"/>
                </a:solidFill>
                <a:latin typeface="Montserrat Classic"/>
              </a:rPr>
              <a:t> parameter, </a:t>
            </a:r>
            <a:r>
              <a:rPr lang="en-US" sz="3000" dirty="0" err="1">
                <a:solidFill>
                  <a:srgbClr val="000000"/>
                </a:solidFill>
                <a:latin typeface="Montserrat Classic"/>
              </a:rPr>
              <a:t>sehingga</a:t>
            </a:r>
            <a:r>
              <a:rPr lang="en-US" sz="3000" dirty="0">
                <a:solidFill>
                  <a:srgbClr val="000000"/>
                </a:solidFill>
                <a:latin typeface="Montserrat Classic"/>
              </a:rPr>
              <a:t> model </a:t>
            </a:r>
            <a:r>
              <a:rPr lang="en-US" sz="3000" dirty="0" err="1">
                <a:solidFill>
                  <a:srgbClr val="000000"/>
                </a:solidFill>
                <a:latin typeface="Montserrat Classic"/>
              </a:rPr>
              <a:t>bekerja</a:t>
            </a:r>
            <a:r>
              <a:rPr lang="en-US" sz="3000" dirty="0">
                <a:solidFill>
                  <a:srgbClr val="000000"/>
                </a:solidFill>
                <a:latin typeface="Montserrat Classic"/>
              </a:rPr>
              <a:t> </a:t>
            </a:r>
            <a:r>
              <a:rPr lang="en-US" sz="3000" dirty="0" err="1">
                <a:solidFill>
                  <a:srgbClr val="000000"/>
                </a:solidFill>
                <a:latin typeface="Montserrat Classic"/>
              </a:rPr>
              <a:t>secara</a:t>
            </a:r>
            <a:r>
              <a:rPr lang="en-US" sz="3000" dirty="0">
                <a:solidFill>
                  <a:srgbClr val="000000"/>
                </a:solidFill>
                <a:latin typeface="Montserrat Classic"/>
              </a:rPr>
              <a:t> default.</a:t>
            </a:r>
          </a:p>
          <a:p>
            <a:pPr algn="ctr">
              <a:lnSpc>
                <a:spcPts val="4200"/>
              </a:lnSpc>
            </a:pPr>
            <a:endParaRPr lang="en-US" sz="3000" dirty="0">
              <a:solidFill>
                <a:srgbClr val="000000"/>
              </a:solidFill>
              <a:latin typeface="Montserrat Classic"/>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2428218" y="3621717"/>
            <a:ext cx="6040279" cy="5642565"/>
          </a:xfrm>
          <a:custGeom>
            <a:avLst/>
            <a:gdLst/>
            <a:ahLst/>
            <a:cxnLst/>
            <a:rect l="l" t="t" r="r" b="b"/>
            <a:pathLst>
              <a:path w="6040279" h="5642565">
                <a:moveTo>
                  <a:pt x="0" y="0"/>
                </a:moveTo>
                <a:lnTo>
                  <a:pt x="6040279" y="0"/>
                </a:lnTo>
                <a:lnTo>
                  <a:pt x="6040279" y="5642565"/>
                </a:lnTo>
                <a:lnTo>
                  <a:pt x="0" y="5642565"/>
                </a:lnTo>
                <a:lnTo>
                  <a:pt x="0" y="0"/>
                </a:lnTo>
                <a:close/>
              </a:path>
            </a:pathLst>
          </a:custGeom>
          <a:blipFill>
            <a:blip r:embed="rId2"/>
            <a:stretch>
              <a:fillRect/>
            </a:stretch>
          </a:blipFill>
        </p:spPr>
      </p:sp>
      <p:sp>
        <p:nvSpPr>
          <p:cNvPr id="7" name="Freeform 7"/>
          <p:cNvSpPr/>
          <p:nvPr/>
        </p:nvSpPr>
        <p:spPr>
          <a:xfrm>
            <a:off x="10000738" y="3615735"/>
            <a:ext cx="6270490" cy="5654529"/>
          </a:xfrm>
          <a:custGeom>
            <a:avLst/>
            <a:gdLst/>
            <a:ahLst/>
            <a:cxnLst/>
            <a:rect l="l" t="t" r="r" b="b"/>
            <a:pathLst>
              <a:path w="6270490" h="5654529">
                <a:moveTo>
                  <a:pt x="0" y="0"/>
                </a:moveTo>
                <a:lnTo>
                  <a:pt x="6270491" y="0"/>
                </a:lnTo>
                <a:lnTo>
                  <a:pt x="6270491" y="5654529"/>
                </a:lnTo>
                <a:lnTo>
                  <a:pt x="0" y="5654529"/>
                </a:lnTo>
                <a:lnTo>
                  <a:pt x="0" y="0"/>
                </a:lnTo>
                <a:close/>
              </a:path>
            </a:pathLst>
          </a:custGeom>
          <a:blipFill>
            <a:blip r:embed="rId3"/>
            <a:stretch>
              <a:fillRect/>
            </a:stretch>
          </a:blipFill>
        </p:spPr>
      </p:sp>
      <p:sp>
        <p:nvSpPr>
          <p:cNvPr id="8" name="TextBox 8"/>
          <p:cNvSpPr txBox="1"/>
          <p:nvPr/>
        </p:nvSpPr>
        <p:spPr>
          <a:xfrm>
            <a:off x="213162" y="1920054"/>
            <a:ext cx="10007491" cy="1057275"/>
          </a:xfrm>
          <a:prstGeom prst="rect">
            <a:avLst/>
          </a:prstGeom>
        </p:spPr>
        <p:txBody>
          <a:bodyPr lIns="0" tIns="0" rIns="0" bIns="0" rtlCol="0" anchor="t">
            <a:spAutoFit/>
          </a:bodyPr>
          <a:lstStyle/>
          <a:p>
            <a:pPr algn="ctr">
              <a:lnSpc>
                <a:spcPts val="4200"/>
              </a:lnSpc>
            </a:pPr>
            <a:r>
              <a:rPr lang="en-US" sz="3000">
                <a:solidFill>
                  <a:srgbClr val="000000"/>
                </a:solidFill>
                <a:latin typeface="Montserrat Classic"/>
              </a:rPr>
              <a:t>Hasil Testing  tokenizer + pad dan Embedding</a:t>
            </a:r>
          </a:p>
          <a:p>
            <a:pPr algn="ctr">
              <a:lnSpc>
                <a:spcPts val="4200"/>
              </a:lnSpc>
            </a:pPr>
            <a:endParaRPr lang="en-US" sz="3000">
              <a:solidFill>
                <a:srgbClr val="000000"/>
              </a:solidFill>
              <a:latin typeface="Montserrat Classic"/>
            </a:endParaRPr>
          </a:p>
        </p:txBody>
      </p:sp>
      <p:sp>
        <p:nvSpPr>
          <p:cNvPr id="9" name="TextBox 9"/>
          <p:cNvSpPr txBox="1"/>
          <p:nvPr/>
        </p:nvSpPr>
        <p:spPr>
          <a:xfrm>
            <a:off x="4001898" y="614898"/>
            <a:ext cx="10356649"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LONG SHORT TERM MEMORY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Freeform 6"/>
          <p:cNvSpPr/>
          <p:nvPr/>
        </p:nvSpPr>
        <p:spPr>
          <a:xfrm>
            <a:off x="5941858" y="3487200"/>
            <a:ext cx="6476728" cy="5572084"/>
          </a:xfrm>
          <a:custGeom>
            <a:avLst/>
            <a:gdLst/>
            <a:ahLst/>
            <a:cxnLst/>
            <a:rect l="l" t="t" r="r" b="b"/>
            <a:pathLst>
              <a:path w="6476728" h="5572084">
                <a:moveTo>
                  <a:pt x="0" y="0"/>
                </a:moveTo>
                <a:lnTo>
                  <a:pt x="6476728" y="0"/>
                </a:lnTo>
                <a:lnTo>
                  <a:pt x="6476728" y="5572084"/>
                </a:lnTo>
                <a:lnTo>
                  <a:pt x="0" y="5572084"/>
                </a:lnTo>
                <a:lnTo>
                  <a:pt x="0" y="0"/>
                </a:lnTo>
                <a:close/>
              </a:path>
            </a:pathLst>
          </a:custGeom>
          <a:blipFill>
            <a:blip r:embed="rId2"/>
            <a:stretch>
              <a:fillRect/>
            </a:stretch>
          </a:blipFill>
        </p:spPr>
      </p:sp>
      <p:sp>
        <p:nvSpPr>
          <p:cNvPr id="7" name="TextBox 7"/>
          <p:cNvSpPr txBox="1"/>
          <p:nvPr/>
        </p:nvSpPr>
        <p:spPr>
          <a:xfrm>
            <a:off x="4001898" y="614898"/>
            <a:ext cx="10356649"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LONG SHORT TERM MEMORY</a:t>
            </a:r>
          </a:p>
        </p:txBody>
      </p:sp>
      <p:sp>
        <p:nvSpPr>
          <p:cNvPr id="8" name="TextBox 8"/>
          <p:cNvSpPr txBox="1"/>
          <p:nvPr/>
        </p:nvSpPr>
        <p:spPr>
          <a:xfrm>
            <a:off x="1688969" y="2637074"/>
            <a:ext cx="4625859" cy="523875"/>
          </a:xfrm>
          <a:prstGeom prst="rect">
            <a:avLst/>
          </a:prstGeom>
        </p:spPr>
        <p:txBody>
          <a:bodyPr lIns="0" tIns="0" rIns="0" bIns="0" rtlCol="0" anchor="t">
            <a:spAutoFit/>
          </a:bodyPr>
          <a:lstStyle/>
          <a:p>
            <a:pPr marL="647700" lvl="1" indent="-323850" algn="ctr">
              <a:lnSpc>
                <a:spcPts val="4200"/>
              </a:lnSpc>
              <a:buFont typeface="Arial"/>
              <a:buChar char="•"/>
            </a:pPr>
            <a:r>
              <a:rPr lang="en-US" sz="3000">
                <a:solidFill>
                  <a:srgbClr val="000000"/>
                </a:solidFill>
                <a:latin typeface="Montserrat Classic"/>
              </a:rPr>
              <a:t>Confusion Matrix</a:t>
            </a:r>
          </a:p>
        </p:txBody>
      </p:sp>
      <p:sp>
        <p:nvSpPr>
          <p:cNvPr id="9" name="TextBox 9"/>
          <p:cNvSpPr txBox="1"/>
          <p:nvPr/>
        </p:nvSpPr>
        <p:spPr>
          <a:xfrm>
            <a:off x="0" y="1674574"/>
            <a:ext cx="10007491" cy="1057275"/>
          </a:xfrm>
          <a:prstGeom prst="rect">
            <a:avLst/>
          </a:prstGeom>
        </p:spPr>
        <p:txBody>
          <a:bodyPr lIns="0" tIns="0" rIns="0" bIns="0" rtlCol="0" anchor="t">
            <a:spAutoFit/>
          </a:bodyPr>
          <a:lstStyle/>
          <a:p>
            <a:pPr algn="ctr">
              <a:lnSpc>
                <a:spcPts val="4200"/>
              </a:lnSpc>
            </a:pPr>
            <a:r>
              <a:rPr lang="en-US" sz="3000" dirty="0" err="1">
                <a:solidFill>
                  <a:srgbClr val="000000"/>
                </a:solidFill>
                <a:latin typeface="Montserrat Classic"/>
              </a:rPr>
              <a:t>Hasil</a:t>
            </a:r>
            <a:r>
              <a:rPr lang="en-US" sz="3000" dirty="0">
                <a:solidFill>
                  <a:srgbClr val="000000"/>
                </a:solidFill>
                <a:latin typeface="Montserrat Classic"/>
              </a:rPr>
              <a:t> Testing  tokenizer + pad </a:t>
            </a:r>
            <a:r>
              <a:rPr lang="en-US" sz="3000" dirty="0" err="1">
                <a:solidFill>
                  <a:srgbClr val="000000"/>
                </a:solidFill>
                <a:latin typeface="Montserrat Classic"/>
              </a:rPr>
              <a:t>dan</a:t>
            </a:r>
            <a:r>
              <a:rPr lang="en-US" sz="3000" dirty="0">
                <a:solidFill>
                  <a:srgbClr val="000000"/>
                </a:solidFill>
                <a:latin typeface="Montserrat Classic"/>
              </a:rPr>
              <a:t> Embedding</a:t>
            </a:r>
          </a:p>
          <a:p>
            <a:pPr algn="ctr">
              <a:lnSpc>
                <a:spcPts val="4200"/>
              </a:lnSpc>
            </a:pPr>
            <a:endParaRPr lang="en-US" sz="3000" dirty="0">
              <a:solidFill>
                <a:srgbClr val="000000"/>
              </a:solidFill>
              <a:latin typeface="Montserrat Class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TextBox 6"/>
          <p:cNvSpPr txBox="1"/>
          <p:nvPr/>
        </p:nvSpPr>
        <p:spPr>
          <a:xfrm>
            <a:off x="-330413" y="1983653"/>
            <a:ext cx="18215554" cy="523875"/>
          </a:xfrm>
          <a:prstGeom prst="rect">
            <a:avLst/>
          </a:prstGeom>
        </p:spPr>
        <p:txBody>
          <a:bodyPr lIns="0" tIns="0" rIns="0" bIns="0" rtlCol="0" anchor="t">
            <a:spAutoFit/>
          </a:bodyPr>
          <a:lstStyle/>
          <a:p>
            <a:pPr algn="ctr">
              <a:lnSpc>
                <a:spcPts val="4200"/>
              </a:lnSpc>
            </a:pPr>
            <a:r>
              <a:rPr lang="en-US" sz="3000">
                <a:solidFill>
                  <a:srgbClr val="000000"/>
                </a:solidFill>
                <a:latin typeface="Montserrat Classic"/>
              </a:rPr>
              <a:t>Perbandingan Neural Network dan  LSTM menggunakan BOW dan MLP  </a:t>
            </a:r>
          </a:p>
        </p:txBody>
      </p:sp>
      <p:sp>
        <p:nvSpPr>
          <p:cNvPr id="7" name="TextBox 7"/>
          <p:cNvSpPr txBox="1"/>
          <p:nvPr/>
        </p:nvSpPr>
        <p:spPr>
          <a:xfrm>
            <a:off x="4986483" y="650875"/>
            <a:ext cx="18215554" cy="679450"/>
          </a:xfrm>
          <a:prstGeom prst="rect">
            <a:avLst/>
          </a:prstGeom>
        </p:spPr>
        <p:txBody>
          <a:bodyPr lIns="0" tIns="0" rIns="0" bIns="0" rtlCol="0" anchor="t">
            <a:spAutoFit/>
          </a:bodyPr>
          <a:lstStyle/>
          <a:p>
            <a:pPr>
              <a:lnSpc>
                <a:spcPts val="5599"/>
              </a:lnSpc>
            </a:pPr>
            <a:r>
              <a:rPr lang="en-US" sz="3999">
                <a:solidFill>
                  <a:srgbClr val="000000"/>
                </a:solidFill>
                <a:latin typeface="Montserrat Classic"/>
              </a:rPr>
              <a:t>Hasil Neural Network dan LSTM</a:t>
            </a:r>
          </a:p>
        </p:txBody>
      </p:sp>
      <p:sp>
        <p:nvSpPr>
          <p:cNvPr id="8" name="TextBox 8"/>
          <p:cNvSpPr txBox="1"/>
          <p:nvPr/>
        </p:nvSpPr>
        <p:spPr>
          <a:xfrm>
            <a:off x="72446" y="8769390"/>
            <a:ext cx="18215554" cy="463653"/>
          </a:xfrm>
          <a:prstGeom prst="rect">
            <a:avLst/>
          </a:prstGeom>
        </p:spPr>
        <p:txBody>
          <a:bodyPr lIns="0" tIns="0" rIns="0" bIns="0" rtlCol="0" anchor="t">
            <a:spAutoFit/>
          </a:bodyPr>
          <a:lstStyle/>
          <a:p>
            <a:pPr algn="ctr">
              <a:lnSpc>
                <a:spcPts val="4200"/>
              </a:lnSpc>
            </a:pPr>
            <a:r>
              <a:rPr lang="en-US" sz="2400" dirty="0">
                <a:solidFill>
                  <a:srgbClr val="000000"/>
                </a:solidFill>
                <a:latin typeface="Montserrat Classic"/>
              </a:rPr>
              <a:t>Dari </a:t>
            </a:r>
            <a:r>
              <a:rPr lang="en-US" sz="2400" dirty="0" err="1">
                <a:solidFill>
                  <a:srgbClr val="000000"/>
                </a:solidFill>
                <a:latin typeface="Montserrat Classic"/>
              </a:rPr>
              <a:t>tabel</a:t>
            </a:r>
            <a:r>
              <a:rPr lang="en-US" sz="2400" dirty="0">
                <a:solidFill>
                  <a:srgbClr val="000000"/>
                </a:solidFill>
                <a:latin typeface="Montserrat Classic"/>
              </a:rPr>
              <a:t> </a:t>
            </a:r>
            <a:r>
              <a:rPr lang="en-US" sz="2400" dirty="0" err="1">
                <a:solidFill>
                  <a:srgbClr val="000000"/>
                </a:solidFill>
                <a:latin typeface="Montserrat Classic"/>
              </a:rPr>
              <a:t>diatas</a:t>
            </a:r>
            <a:r>
              <a:rPr lang="en-US" sz="2400" dirty="0" smtClean="0">
                <a:solidFill>
                  <a:srgbClr val="000000"/>
                </a:solidFill>
                <a:latin typeface="Montserrat Classic"/>
              </a:rPr>
              <a:t>, </a:t>
            </a:r>
            <a:r>
              <a:rPr lang="en-US" sz="2400" dirty="0" err="1" smtClean="0">
                <a:solidFill>
                  <a:srgbClr val="000000"/>
                </a:solidFill>
                <a:latin typeface="Montserrat Classic"/>
              </a:rPr>
              <a:t>teknik</a:t>
            </a:r>
            <a:r>
              <a:rPr lang="en-US" sz="2400" dirty="0" smtClean="0">
                <a:solidFill>
                  <a:srgbClr val="000000"/>
                </a:solidFill>
                <a:latin typeface="Montserrat Classic"/>
              </a:rPr>
              <a:t> </a:t>
            </a:r>
            <a:r>
              <a:rPr lang="en-US" sz="2400" dirty="0">
                <a:solidFill>
                  <a:srgbClr val="000000"/>
                </a:solidFill>
                <a:latin typeface="Montserrat Classic"/>
              </a:rPr>
              <a:t>Bag Of Word </a:t>
            </a:r>
            <a:r>
              <a:rPr lang="en-US" sz="2400" dirty="0" err="1" smtClean="0">
                <a:solidFill>
                  <a:srgbClr val="000000"/>
                </a:solidFill>
                <a:latin typeface="Montserrat Classic"/>
              </a:rPr>
              <a:t>lebih</a:t>
            </a:r>
            <a:r>
              <a:rPr lang="en-US" sz="2400" dirty="0" smtClean="0">
                <a:solidFill>
                  <a:srgbClr val="000000"/>
                </a:solidFill>
                <a:latin typeface="Montserrat Classic"/>
              </a:rPr>
              <a:t> </a:t>
            </a:r>
            <a:r>
              <a:rPr lang="en-US" sz="2400" dirty="0" err="1" smtClean="0">
                <a:solidFill>
                  <a:srgbClr val="000000"/>
                </a:solidFill>
                <a:latin typeface="Montserrat Classic"/>
              </a:rPr>
              <a:t>baik</a:t>
            </a:r>
            <a:r>
              <a:rPr lang="en-US" sz="2400" dirty="0" smtClean="0">
                <a:solidFill>
                  <a:srgbClr val="000000"/>
                </a:solidFill>
                <a:latin typeface="Montserrat Classic"/>
              </a:rPr>
              <a:t> </a:t>
            </a:r>
            <a:r>
              <a:rPr lang="en-US" sz="2400" dirty="0" err="1" smtClean="0">
                <a:solidFill>
                  <a:srgbClr val="000000"/>
                </a:solidFill>
                <a:latin typeface="Montserrat Classic"/>
              </a:rPr>
              <a:t>pada</a:t>
            </a:r>
            <a:r>
              <a:rPr lang="en-US" sz="2400" dirty="0" smtClean="0">
                <a:solidFill>
                  <a:srgbClr val="000000"/>
                </a:solidFill>
                <a:latin typeface="Montserrat Classic"/>
              </a:rPr>
              <a:t> model </a:t>
            </a:r>
            <a:r>
              <a:rPr lang="en-US" sz="2400" dirty="0" smtClean="0">
                <a:solidFill>
                  <a:srgbClr val="000000"/>
                </a:solidFill>
                <a:latin typeface="Montserrat Classic"/>
              </a:rPr>
              <a:t>Neural Network</a:t>
            </a:r>
            <a:endParaRPr lang="en-US" sz="2400" dirty="0">
              <a:solidFill>
                <a:srgbClr val="000000"/>
              </a:solidFill>
              <a:latin typeface="Montserrat Classic"/>
            </a:endParaRPr>
          </a:p>
        </p:txBody>
      </p:sp>
      <p:graphicFrame>
        <p:nvGraphicFramePr>
          <p:cNvPr id="11" name="Table 10"/>
          <p:cNvGraphicFramePr>
            <a:graphicFrameLocks noGrp="1"/>
          </p:cNvGraphicFramePr>
          <p:nvPr>
            <p:extLst>
              <p:ext uri="{D42A27DB-BD31-4B8C-83A1-F6EECF244321}">
                <p14:modId xmlns:p14="http://schemas.microsoft.com/office/powerpoint/2010/main" val="2339051768"/>
              </p:ext>
            </p:extLst>
          </p:nvPr>
        </p:nvGraphicFramePr>
        <p:xfrm>
          <a:off x="2895600" y="3396672"/>
          <a:ext cx="13258800" cy="4947227"/>
        </p:xfrm>
        <a:graphic>
          <a:graphicData uri="http://schemas.openxmlformats.org/drawingml/2006/table">
            <a:tbl>
              <a:tblPr>
                <a:tableStyleId>{D7AC3CCA-C797-4891-BE02-D94E43425B78}</a:tableStyleId>
              </a:tblPr>
              <a:tblGrid>
                <a:gridCol w="1911670">
                  <a:extLst>
                    <a:ext uri="{9D8B030D-6E8A-4147-A177-3AD203B41FA5}">
                      <a16:colId xmlns:a16="http://schemas.microsoft.com/office/drawing/2014/main" val="3069404176"/>
                    </a:ext>
                  </a:extLst>
                </a:gridCol>
                <a:gridCol w="1310860">
                  <a:extLst>
                    <a:ext uri="{9D8B030D-6E8A-4147-A177-3AD203B41FA5}">
                      <a16:colId xmlns:a16="http://schemas.microsoft.com/office/drawing/2014/main" val="2751883029"/>
                    </a:ext>
                  </a:extLst>
                </a:gridCol>
                <a:gridCol w="1310860">
                  <a:extLst>
                    <a:ext uri="{9D8B030D-6E8A-4147-A177-3AD203B41FA5}">
                      <a16:colId xmlns:a16="http://schemas.microsoft.com/office/drawing/2014/main" val="676945465"/>
                    </a:ext>
                  </a:extLst>
                </a:gridCol>
                <a:gridCol w="1310860">
                  <a:extLst>
                    <a:ext uri="{9D8B030D-6E8A-4147-A177-3AD203B41FA5}">
                      <a16:colId xmlns:a16="http://schemas.microsoft.com/office/drawing/2014/main" val="3568095613"/>
                    </a:ext>
                  </a:extLst>
                </a:gridCol>
                <a:gridCol w="1470950">
                  <a:extLst>
                    <a:ext uri="{9D8B030D-6E8A-4147-A177-3AD203B41FA5}">
                      <a16:colId xmlns:a16="http://schemas.microsoft.com/office/drawing/2014/main" val="3840694796"/>
                    </a:ext>
                  </a:extLst>
                </a:gridCol>
                <a:gridCol w="2297772">
                  <a:extLst>
                    <a:ext uri="{9D8B030D-6E8A-4147-A177-3AD203B41FA5}">
                      <a16:colId xmlns:a16="http://schemas.microsoft.com/office/drawing/2014/main" val="1503113479"/>
                    </a:ext>
                  </a:extLst>
                </a:gridCol>
                <a:gridCol w="1310860">
                  <a:extLst>
                    <a:ext uri="{9D8B030D-6E8A-4147-A177-3AD203B41FA5}">
                      <a16:colId xmlns:a16="http://schemas.microsoft.com/office/drawing/2014/main" val="3965067518"/>
                    </a:ext>
                  </a:extLst>
                </a:gridCol>
                <a:gridCol w="1310860">
                  <a:extLst>
                    <a:ext uri="{9D8B030D-6E8A-4147-A177-3AD203B41FA5}">
                      <a16:colId xmlns:a16="http://schemas.microsoft.com/office/drawing/2014/main" val="185712186"/>
                    </a:ext>
                  </a:extLst>
                </a:gridCol>
                <a:gridCol w="1024108">
                  <a:extLst>
                    <a:ext uri="{9D8B030D-6E8A-4147-A177-3AD203B41FA5}">
                      <a16:colId xmlns:a16="http://schemas.microsoft.com/office/drawing/2014/main" val="4050035121"/>
                    </a:ext>
                  </a:extLst>
                </a:gridCol>
              </a:tblGrid>
              <a:tr h="876954">
                <a:tc rowSpan="2">
                  <a:txBody>
                    <a:bodyPr/>
                    <a:lstStyle/>
                    <a:p>
                      <a:pPr algn="ctr" fontAlgn="ctr"/>
                      <a:r>
                        <a:rPr lang="en-US" sz="2500" u="none" strike="noStrike" dirty="0">
                          <a:effectLst/>
                          <a:latin typeface="Times New Roman" panose="02020603050405020304" pitchFamily="18" charset="0"/>
                          <a:cs typeface="Times New Roman" panose="02020603050405020304" pitchFamily="18" charset="0"/>
                        </a:rPr>
                        <a:t>Indicator</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gridSpan="4">
                  <a:txBody>
                    <a:bodyPr/>
                    <a:lstStyle/>
                    <a:p>
                      <a:pPr algn="ctr" fontAlgn="b"/>
                      <a:r>
                        <a:rPr lang="nl-NL" sz="2500" u="none" strike="noStrike" dirty="0">
                          <a:effectLst/>
                          <a:latin typeface="Times New Roman" panose="02020603050405020304" pitchFamily="18" charset="0"/>
                          <a:cs typeface="Times New Roman" panose="02020603050405020304" pitchFamily="18" charset="0"/>
                        </a:rPr>
                        <a:t>Neural Network </a:t>
                      </a:r>
                      <a:endParaRPr lang="nl-NL" sz="2500" u="none" strike="noStrike" dirty="0" smtClean="0">
                        <a:effectLst/>
                        <a:latin typeface="Times New Roman" panose="02020603050405020304" pitchFamily="18" charset="0"/>
                        <a:cs typeface="Times New Roman" panose="02020603050405020304" pitchFamily="18" charset="0"/>
                      </a:endParaRPr>
                    </a:p>
                    <a:p>
                      <a:pPr algn="ctr" fontAlgn="b"/>
                      <a:r>
                        <a:rPr lang="nl-NL" sz="2500" u="none" strike="noStrike" dirty="0" smtClean="0">
                          <a:effectLst/>
                          <a:latin typeface="Times New Roman" panose="02020603050405020304" pitchFamily="18" charset="0"/>
                          <a:cs typeface="Times New Roman" panose="02020603050405020304" pitchFamily="18" charset="0"/>
                        </a:rPr>
                        <a:t>(</a:t>
                      </a:r>
                      <a:r>
                        <a:rPr lang="nl-NL" sz="2500" u="none" strike="noStrike" dirty="0">
                          <a:effectLst/>
                          <a:latin typeface="Times New Roman" panose="02020603050405020304" pitchFamily="18" charset="0"/>
                          <a:cs typeface="Times New Roman" panose="02020603050405020304" pitchFamily="18" charset="0"/>
                        </a:rPr>
                        <a:t>BOW dan MLP)</a:t>
                      </a:r>
                      <a:endParaRPr lang="nl-NL"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Long Short Term Memory </a:t>
                      </a:r>
                      <a:endParaRPr lang="en-US" sz="2500" u="none" strike="noStrike" dirty="0" smtClean="0">
                        <a:effectLst/>
                        <a:latin typeface="Times New Roman" panose="02020603050405020304" pitchFamily="18" charset="0"/>
                        <a:cs typeface="Times New Roman" panose="02020603050405020304" pitchFamily="18" charset="0"/>
                      </a:endParaRPr>
                    </a:p>
                    <a:p>
                      <a:pPr algn="ctr" fontAlgn="b"/>
                      <a:r>
                        <a:rPr lang="en-US" sz="2500" u="none" strike="noStrike" dirty="0" smtClean="0">
                          <a:effectLst/>
                          <a:latin typeface="Times New Roman" panose="02020603050405020304" pitchFamily="18" charset="0"/>
                          <a:cs typeface="Times New Roman" panose="02020603050405020304" pitchFamily="18" charset="0"/>
                        </a:rPr>
                        <a:t>(</a:t>
                      </a:r>
                      <a:r>
                        <a:rPr lang="en-US" sz="2500" u="none" strike="noStrike" dirty="0">
                          <a:effectLst/>
                          <a:latin typeface="Times New Roman" panose="02020603050405020304" pitchFamily="18" charset="0"/>
                          <a:cs typeface="Times New Roman" panose="02020603050405020304" pitchFamily="18" charset="0"/>
                        </a:rPr>
                        <a:t>BOW </a:t>
                      </a:r>
                      <a:r>
                        <a:rPr lang="en-US" sz="2500" u="none" strike="noStrike" dirty="0" err="1">
                          <a:effectLst/>
                          <a:latin typeface="Times New Roman" panose="02020603050405020304" pitchFamily="18" charset="0"/>
                          <a:cs typeface="Times New Roman" panose="02020603050405020304" pitchFamily="18" charset="0"/>
                        </a:rPr>
                        <a:t>dan</a:t>
                      </a:r>
                      <a:r>
                        <a:rPr lang="en-US" sz="2500" u="none" strike="noStrike" dirty="0">
                          <a:effectLst/>
                          <a:latin typeface="Times New Roman" panose="02020603050405020304" pitchFamily="18" charset="0"/>
                          <a:cs typeface="Times New Roman" panose="02020603050405020304" pitchFamily="18" charset="0"/>
                        </a:rPr>
                        <a:t> LSTM)</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55176614"/>
                  </a:ext>
                </a:extLst>
              </a:tr>
              <a:tr h="876954">
                <a:tc vMerge="1">
                  <a:txBody>
                    <a:bodyPr/>
                    <a:lstStyle/>
                    <a:p>
                      <a:endParaRPr lang="en-US"/>
                    </a:p>
                  </a:txBody>
                  <a:tcP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precision</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recall </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f1-score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support</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precision</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recall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f1-score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support</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65720841"/>
                  </a:ext>
                </a:extLst>
              </a:tr>
              <a:tr h="463273">
                <a:tc>
                  <a:txBody>
                    <a:bodyPr/>
                    <a:lstStyle/>
                    <a:p>
                      <a:pPr algn="ctr" fontAlgn="b"/>
                      <a:r>
                        <a:rPr lang="en-US" sz="2500" u="none" strike="noStrike">
                          <a:effectLst/>
                          <a:latin typeface="Times New Roman" panose="02020603050405020304" pitchFamily="18" charset="0"/>
                          <a:cs typeface="Times New Roman" panose="02020603050405020304" pitchFamily="18" charset="0"/>
                        </a:rPr>
                        <a:t>Negative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690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0.00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0.00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690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3186821895"/>
                  </a:ext>
                </a:extLst>
              </a:tr>
              <a:tr h="463273">
                <a:tc>
                  <a:txBody>
                    <a:bodyPr/>
                    <a:lstStyle/>
                    <a:p>
                      <a:pPr algn="ctr" fontAlgn="b"/>
                      <a:r>
                        <a:rPr lang="en-US" sz="2500" u="none" strike="noStrike">
                          <a:effectLst/>
                          <a:latin typeface="Times New Roman" panose="02020603050405020304" pitchFamily="18" charset="0"/>
                          <a:cs typeface="Times New Roman" panose="02020603050405020304" pitchFamily="18" charset="0"/>
                        </a:rPr>
                        <a:t>Neutral</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0.78</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0.70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0.74</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220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0.00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220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2396188127"/>
                  </a:ext>
                </a:extLst>
              </a:tr>
              <a:tr h="463273">
                <a:tc>
                  <a:txBody>
                    <a:bodyPr/>
                    <a:lstStyle/>
                    <a:p>
                      <a:pPr algn="ctr" fontAlgn="b"/>
                      <a:r>
                        <a:rPr lang="en-US" sz="2500" u="none" strike="noStrike">
                          <a:effectLst/>
                          <a:latin typeface="Times New Roman" panose="02020603050405020304" pitchFamily="18" charset="0"/>
                          <a:cs typeface="Times New Roman" panose="02020603050405020304" pitchFamily="18" charset="0"/>
                        </a:rPr>
                        <a:t>Positive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0.89</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0.90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0.90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1277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0.58</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1.00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0.74</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1277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697191570"/>
                  </a:ext>
                </a:extLst>
              </a:tr>
              <a:tr h="463273">
                <a:tc>
                  <a:txBody>
                    <a:bodyPr/>
                    <a:lstStyle/>
                    <a:p>
                      <a:pPr algn="ctr" fontAlgn="b"/>
                      <a:r>
                        <a:rPr lang="en-US" sz="2500" u="none" strike="noStrike">
                          <a:effectLst/>
                          <a:latin typeface="Times New Roman" panose="02020603050405020304" pitchFamily="18" charset="0"/>
                          <a:cs typeface="Times New Roman" panose="02020603050405020304" pitchFamily="18" charset="0"/>
                        </a:rPr>
                        <a:t>Accurancy</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 </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0.58</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196956338"/>
                  </a:ext>
                </a:extLst>
              </a:tr>
              <a:tr h="463273">
                <a:tc>
                  <a:txBody>
                    <a:bodyPr/>
                    <a:lstStyle/>
                    <a:p>
                      <a:pPr algn="ctr" fontAlgn="b"/>
                      <a:r>
                        <a:rPr lang="en-US" sz="2500" u="none" strike="noStrike">
                          <a:effectLst/>
                          <a:latin typeface="Times New Roman" panose="02020603050405020304" pitchFamily="18" charset="0"/>
                          <a:cs typeface="Times New Roman" panose="02020603050405020304" pitchFamily="18" charset="0"/>
                        </a:rPr>
                        <a:t>Macro avg</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0.82</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0.81</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2187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0.19</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0.33</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0.25</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2367315535"/>
                  </a:ext>
                </a:extLst>
              </a:tr>
              <a:tr h="876954">
                <a:tc>
                  <a:txBody>
                    <a:bodyPr/>
                    <a:lstStyle/>
                    <a:p>
                      <a:pPr algn="ctr" fontAlgn="b"/>
                      <a:r>
                        <a:rPr lang="en-US" sz="2500" u="none" strike="noStrike">
                          <a:effectLst/>
                          <a:latin typeface="Times New Roman" panose="02020603050405020304" pitchFamily="18" charset="0"/>
                          <a:cs typeface="Times New Roman" panose="02020603050405020304" pitchFamily="18" charset="0"/>
                        </a:rPr>
                        <a:t>Weighted avg</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2187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0.34</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0.58</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0.43</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2045383541"/>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3EEF6"/>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560963" y="10353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5938600" y="-953408"/>
            <a:ext cx="1906816" cy="1906816"/>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6" name="TextBox 6"/>
          <p:cNvSpPr txBox="1"/>
          <p:nvPr/>
        </p:nvSpPr>
        <p:spPr>
          <a:xfrm>
            <a:off x="1095761" y="1875652"/>
            <a:ext cx="16163539" cy="1057275"/>
          </a:xfrm>
          <a:prstGeom prst="rect">
            <a:avLst/>
          </a:prstGeom>
        </p:spPr>
        <p:txBody>
          <a:bodyPr lIns="0" tIns="0" rIns="0" bIns="0" rtlCol="0" anchor="t">
            <a:spAutoFit/>
          </a:bodyPr>
          <a:lstStyle/>
          <a:p>
            <a:pPr algn="ctr">
              <a:lnSpc>
                <a:spcPts val="4200"/>
              </a:lnSpc>
            </a:pPr>
            <a:r>
              <a:rPr lang="en-US" sz="3000">
                <a:solidFill>
                  <a:srgbClr val="000000"/>
                </a:solidFill>
                <a:latin typeface="Montserrat Classic"/>
              </a:rPr>
              <a:t>Perbandingan Neural Network dan  LSTM menggunakan Tokenizer, Pad Sequnces dan Embedding</a:t>
            </a:r>
          </a:p>
        </p:txBody>
      </p:sp>
      <p:sp>
        <p:nvSpPr>
          <p:cNvPr id="7" name="TextBox 7"/>
          <p:cNvSpPr txBox="1"/>
          <p:nvPr/>
        </p:nvSpPr>
        <p:spPr>
          <a:xfrm>
            <a:off x="4986483" y="650875"/>
            <a:ext cx="18215554" cy="679450"/>
          </a:xfrm>
          <a:prstGeom prst="rect">
            <a:avLst/>
          </a:prstGeom>
        </p:spPr>
        <p:txBody>
          <a:bodyPr lIns="0" tIns="0" rIns="0" bIns="0" rtlCol="0" anchor="t">
            <a:spAutoFit/>
          </a:bodyPr>
          <a:lstStyle/>
          <a:p>
            <a:pPr>
              <a:lnSpc>
                <a:spcPts val="5599"/>
              </a:lnSpc>
            </a:pPr>
            <a:r>
              <a:rPr lang="en-US" sz="3999">
                <a:solidFill>
                  <a:srgbClr val="000000"/>
                </a:solidFill>
                <a:latin typeface="Montserrat Classic"/>
              </a:rPr>
              <a:t>Hasil Neural Network dan LSTM</a:t>
            </a:r>
          </a:p>
        </p:txBody>
      </p:sp>
      <p:sp>
        <p:nvSpPr>
          <p:cNvPr id="8" name="TextBox 8"/>
          <p:cNvSpPr txBox="1"/>
          <p:nvPr/>
        </p:nvSpPr>
        <p:spPr>
          <a:xfrm>
            <a:off x="-228600" y="8378360"/>
            <a:ext cx="18215554" cy="463653"/>
          </a:xfrm>
          <a:prstGeom prst="rect">
            <a:avLst/>
          </a:prstGeom>
        </p:spPr>
        <p:txBody>
          <a:bodyPr lIns="0" tIns="0" rIns="0" bIns="0" rtlCol="0" anchor="t">
            <a:spAutoFit/>
          </a:bodyPr>
          <a:lstStyle/>
          <a:p>
            <a:pPr algn="ctr">
              <a:lnSpc>
                <a:spcPts val="4200"/>
              </a:lnSpc>
            </a:pPr>
            <a:r>
              <a:rPr lang="en-US" sz="2400" dirty="0">
                <a:solidFill>
                  <a:srgbClr val="000000"/>
                </a:solidFill>
                <a:latin typeface="Montserrat Classic"/>
              </a:rPr>
              <a:t>Dari </a:t>
            </a:r>
            <a:r>
              <a:rPr lang="en-US" sz="2400" dirty="0" err="1">
                <a:solidFill>
                  <a:srgbClr val="000000"/>
                </a:solidFill>
                <a:latin typeface="Montserrat Classic"/>
              </a:rPr>
              <a:t>tabel</a:t>
            </a:r>
            <a:r>
              <a:rPr lang="en-US" sz="2400" dirty="0">
                <a:solidFill>
                  <a:srgbClr val="000000"/>
                </a:solidFill>
                <a:latin typeface="Montserrat Classic"/>
              </a:rPr>
              <a:t> </a:t>
            </a:r>
            <a:r>
              <a:rPr lang="en-US" sz="2400" dirty="0" err="1">
                <a:solidFill>
                  <a:srgbClr val="000000"/>
                </a:solidFill>
                <a:latin typeface="Montserrat Classic"/>
              </a:rPr>
              <a:t>diatas</a:t>
            </a:r>
            <a:r>
              <a:rPr lang="en-US" sz="2400" dirty="0">
                <a:solidFill>
                  <a:srgbClr val="000000"/>
                </a:solidFill>
                <a:latin typeface="Montserrat Classic"/>
              </a:rPr>
              <a:t>, </a:t>
            </a:r>
            <a:r>
              <a:rPr lang="en-US" sz="2400" dirty="0" smtClean="0">
                <a:solidFill>
                  <a:srgbClr val="000000"/>
                </a:solidFill>
                <a:latin typeface="Montserrat Classic"/>
              </a:rPr>
              <a:t> </a:t>
            </a:r>
            <a:r>
              <a:rPr lang="en-US" sz="2400" dirty="0" err="1" smtClean="0">
                <a:solidFill>
                  <a:srgbClr val="000000"/>
                </a:solidFill>
                <a:latin typeface="Montserrat Classic"/>
              </a:rPr>
              <a:t>teknik</a:t>
            </a:r>
            <a:r>
              <a:rPr lang="en-US" sz="2400" dirty="0" smtClean="0">
                <a:solidFill>
                  <a:srgbClr val="000000"/>
                </a:solidFill>
                <a:latin typeface="Montserrat Classic"/>
              </a:rPr>
              <a:t> embedding </a:t>
            </a:r>
            <a:r>
              <a:rPr lang="en-US" sz="2400" dirty="0" err="1" smtClean="0">
                <a:solidFill>
                  <a:srgbClr val="000000"/>
                </a:solidFill>
                <a:latin typeface="Montserrat Classic"/>
              </a:rPr>
              <a:t>lebih</a:t>
            </a:r>
            <a:r>
              <a:rPr lang="en-US" sz="2400" dirty="0" smtClean="0">
                <a:solidFill>
                  <a:srgbClr val="000000"/>
                </a:solidFill>
                <a:latin typeface="Montserrat Classic"/>
              </a:rPr>
              <a:t> </a:t>
            </a:r>
            <a:r>
              <a:rPr lang="en-US" sz="2400" dirty="0" err="1" smtClean="0">
                <a:solidFill>
                  <a:srgbClr val="000000"/>
                </a:solidFill>
                <a:latin typeface="Montserrat Classic"/>
              </a:rPr>
              <a:t>baik</a:t>
            </a:r>
            <a:r>
              <a:rPr lang="en-US" sz="2400" dirty="0" smtClean="0">
                <a:solidFill>
                  <a:srgbClr val="000000"/>
                </a:solidFill>
                <a:latin typeface="Montserrat Classic"/>
              </a:rPr>
              <a:t> </a:t>
            </a:r>
            <a:r>
              <a:rPr lang="en-US" sz="2400" dirty="0" err="1" smtClean="0">
                <a:solidFill>
                  <a:srgbClr val="000000"/>
                </a:solidFill>
                <a:latin typeface="Montserrat Classic"/>
              </a:rPr>
              <a:t>digunakan</a:t>
            </a:r>
            <a:r>
              <a:rPr lang="en-US" sz="2400" dirty="0" smtClean="0">
                <a:solidFill>
                  <a:srgbClr val="000000"/>
                </a:solidFill>
                <a:latin typeface="Montserrat Classic"/>
              </a:rPr>
              <a:t> </a:t>
            </a:r>
            <a:r>
              <a:rPr lang="en-US" sz="2400" dirty="0" err="1" smtClean="0">
                <a:solidFill>
                  <a:srgbClr val="000000"/>
                </a:solidFill>
                <a:latin typeface="Montserrat Classic"/>
              </a:rPr>
              <a:t>pada</a:t>
            </a:r>
            <a:r>
              <a:rPr lang="en-US" sz="2400" dirty="0" smtClean="0">
                <a:solidFill>
                  <a:srgbClr val="000000"/>
                </a:solidFill>
                <a:latin typeface="Montserrat Classic"/>
              </a:rPr>
              <a:t> Long </a:t>
            </a:r>
            <a:r>
              <a:rPr lang="en-US" sz="2400" dirty="0">
                <a:solidFill>
                  <a:srgbClr val="000000"/>
                </a:solidFill>
                <a:latin typeface="Montserrat Classic"/>
              </a:rPr>
              <a:t>Short Term Memory (LSTM)</a:t>
            </a:r>
          </a:p>
        </p:txBody>
      </p:sp>
      <p:graphicFrame>
        <p:nvGraphicFramePr>
          <p:cNvPr id="9" name="Table 8"/>
          <p:cNvGraphicFramePr>
            <a:graphicFrameLocks noGrp="1"/>
          </p:cNvGraphicFramePr>
          <p:nvPr>
            <p:extLst>
              <p:ext uri="{D42A27DB-BD31-4B8C-83A1-F6EECF244321}">
                <p14:modId xmlns:p14="http://schemas.microsoft.com/office/powerpoint/2010/main" val="3535821327"/>
              </p:ext>
            </p:extLst>
          </p:nvPr>
        </p:nvGraphicFramePr>
        <p:xfrm>
          <a:off x="2286000" y="3495572"/>
          <a:ext cx="13715998" cy="4648199"/>
        </p:xfrm>
        <a:graphic>
          <a:graphicData uri="http://schemas.openxmlformats.org/drawingml/2006/table">
            <a:tbl>
              <a:tblPr>
                <a:tableStyleId>{D7AC3CCA-C797-4891-BE02-D94E43425B78}</a:tableStyleId>
              </a:tblPr>
              <a:tblGrid>
                <a:gridCol w="1977589">
                  <a:extLst>
                    <a:ext uri="{9D8B030D-6E8A-4147-A177-3AD203B41FA5}">
                      <a16:colId xmlns:a16="http://schemas.microsoft.com/office/drawing/2014/main" val="3442105019"/>
                    </a:ext>
                  </a:extLst>
                </a:gridCol>
                <a:gridCol w="1356062">
                  <a:extLst>
                    <a:ext uri="{9D8B030D-6E8A-4147-A177-3AD203B41FA5}">
                      <a16:colId xmlns:a16="http://schemas.microsoft.com/office/drawing/2014/main" val="1702199589"/>
                    </a:ext>
                  </a:extLst>
                </a:gridCol>
                <a:gridCol w="1356062">
                  <a:extLst>
                    <a:ext uri="{9D8B030D-6E8A-4147-A177-3AD203B41FA5}">
                      <a16:colId xmlns:a16="http://schemas.microsoft.com/office/drawing/2014/main" val="214980238"/>
                    </a:ext>
                  </a:extLst>
                </a:gridCol>
                <a:gridCol w="1356062">
                  <a:extLst>
                    <a:ext uri="{9D8B030D-6E8A-4147-A177-3AD203B41FA5}">
                      <a16:colId xmlns:a16="http://schemas.microsoft.com/office/drawing/2014/main" val="1370574487"/>
                    </a:ext>
                  </a:extLst>
                </a:gridCol>
                <a:gridCol w="1524253">
                  <a:extLst>
                    <a:ext uri="{9D8B030D-6E8A-4147-A177-3AD203B41FA5}">
                      <a16:colId xmlns:a16="http://schemas.microsoft.com/office/drawing/2014/main" val="3142136152"/>
                    </a:ext>
                  </a:extLst>
                </a:gridCol>
                <a:gridCol w="1648917">
                  <a:extLst>
                    <a:ext uri="{9D8B030D-6E8A-4147-A177-3AD203B41FA5}">
                      <a16:colId xmlns:a16="http://schemas.microsoft.com/office/drawing/2014/main" val="1517693099"/>
                    </a:ext>
                  </a:extLst>
                </a:gridCol>
                <a:gridCol w="1424065">
                  <a:extLst>
                    <a:ext uri="{9D8B030D-6E8A-4147-A177-3AD203B41FA5}">
                      <a16:colId xmlns:a16="http://schemas.microsoft.com/office/drawing/2014/main" val="1441732158"/>
                    </a:ext>
                  </a:extLst>
                </a:gridCol>
                <a:gridCol w="1499016">
                  <a:extLst>
                    <a:ext uri="{9D8B030D-6E8A-4147-A177-3AD203B41FA5}">
                      <a16:colId xmlns:a16="http://schemas.microsoft.com/office/drawing/2014/main" val="2886608026"/>
                    </a:ext>
                  </a:extLst>
                </a:gridCol>
                <a:gridCol w="1573972">
                  <a:extLst>
                    <a:ext uri="{9D8B030D-6E8A-4147-A177-3AD203B41FA5}">
                      <a16:colId xmlns:a16="http://schemas.microsoft.com/office/drawing/2014/main" val="2788922974"/>
                    </a:ext>
                  </a:extLst>
                </a:gridCol>
              </a:tblGrid>
              <a:tr h="1023109">
                <a:tc rowSpan="2">
                  <a:txBody>
                    <a:bodyPr/>
                    <a:lstStyle/>
                    <a:p>
                      <a:pPr algn="ctr" fontAlgn="ctr"/>
                      <a:r>
                        <a:rPr lang="en-US" sz="2500" u="none" strike="noStrike" dirty="0">
                          <a:effectLst/>
                          <a:latin typeface="Times New Roman" panose="02020603050405020304" pitchFamily="18" charset="0"/>
                          <a:cs typeface="Times New Roman" panose="02020603050405020304" pitchFamily="18" charset="0"/>
                        </a:rPr>
                        <a:t>Indicator</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gridSpan="4">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Neural Network (Tokenizer, </a:t>
                      </a:r>
                      <a:endParaRPr lang="en-US" sz="2500" u="none" strike="noStrike" dirty="0" smtClean="0">
                        <a:effectLst/>
                        <a:latin typeface="Times New Roman" panose="02020603050405020304" pitchFamily="18" charset="0"/>
                        <a:cs typeface="Times New Roman" panose="02020603050405020304" pitchFamily="18" charset="0"/>
                      </a:endParaRPr>
                    </a:p>
                    <a:p>
                      <a:pPr algn="ctr" fontAlgn="b"/>
                      <a:r>
                        <a:rPr lang="en-US" sz="2500" u="none" strike="noStrike" dirty="0" smtClean="0">
                          <a:effectLst/>
                          <a:latin typeface="Times New Roman" panose="02020603050405020304" pitchFamily="18" charset="0"/>
                          <a:cs typeface="Times New Roman" panose="02020603050405020304" pitchFamily="18" charset="0"/>
                        </a:rPr>
                        <a:t>Sequence</a:t>
                      </a:r>
                      <a:r>
                        <a:rPr lang="en-US" sz="2500" u="none" strike="noStrike" dirty="0">
                          <a:effectLst/>
                          <a:latin typeface="Times New Roman" panose="02020603050405020304" pitchFamily="18" charset="0"/>
                          <a:cs typeface="Times New Roman" panose="02020603050405020304" pitchFamily="18" charset="0"/>
                        </a:rPr>
                        <a:t>, Embedding)</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Long Short Term Memory (Tokenizer, Sequence, Embedding)</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18732494"/>
                  </a:ext>
                </a:extLst>
              </a:tr>
              <a:tr h="517870">
                <a:tc vMerge="1">
                  <a:txBody>
                    <a:bodyPr/>
                    <a:lstStyle/>
                    <a:p>
                      <a:endParaRPr lang="en-US"/>
                    </a:p>
                  </a:txBody>
                  <a:tcP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precision</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recall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f1-score</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support</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precision</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recall </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f1-score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support</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3126429314"/>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Negative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0.17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690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0.86</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0.80</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0.83</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690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211361674"/>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Neutral</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0.00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220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0.82</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0.71</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0.76</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220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976599319"/>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Positive</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0.56</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0.86</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0.67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1277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0.89</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0.94</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0.91</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1277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3691919068"/>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Accurancy</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0.51</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2187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 </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163238225"/>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Macro avg</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0.24</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0.30</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0.25</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2187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0.86</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0.82</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0.84</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735208863"/>
                  </a:ext>
                </a:extLst>
              </a:tr>
              <a:tr h="517870">
                <a:tc>
                  <a:txBody>
                    <a:bodyPr/>
                    <a:lstStyle/>
                    <a:p>
                      <a:pPr algn="ctr" fontAlgn="b"/>
                      <a:r>
                        <a:rPr lang="en-US" sz="2500" u="none" strike="noStrike">
                          <a:effectLst/>
                          <a:latin typeface="Times New Roman" panose="02020603050405020304" pitchFamily="18" charset="0"/>
                          <a:cs typeface="Times New Roman" panose="02020603050405020304" pitchFamily="18" charset="0"/>
                        </a:rPr>
                        <a:t>Weighted avg</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0.38</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0.51</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0.42</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2187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a:effectLst/>
                          <a:latin typeface="Times New Roman" panose="02020603050405020304" pitchFamily="18" charset="0"/>
                          <a:cs typeface="Times New Roman" panose="02020603050405020304" pitchFamily="18" charset="0"/>
                        </a:rPr>
                        <a:t>0.87</a:t>
                      </a:r>
                      <a:endParaRPr lang="en-US" sz="25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0.87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2500" u="none" strike="noStrike" dirty="0">
                          <a:effectLst/>
                          <a:latin typeface="Times New Roman" panose="02020603050405020304" pitchFamily="18" charset="0"/>
                          <a:cs typeface="Times New Roman" panose="02020603050405020304" pitchFamily="18" charset="0"/>
                        </a:rPr>
                        <a:t>2187</a:t>
                      </a:r>
                      <a:endParaRPr lang="en-US" sz="25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2544027639"/>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110704" y="84250"/>
            <a:ext cx="6177296" cy="3372834"/>
          </a:xfrm>
          <a:custGeom>
            <a:avLst/>
            <a:gdLst/>
            <a:ahLst/>
            <a:cxnLst/>
            <a:rect l="l" t="t" r="r" b="b"/>
            <a:pathLst>
              <a:path w="6177296" h="3372834">
                <a:moveTo>
                  <a:pt x="0" y="0"/>
                </a:moveTo>
                <a:lnTo>
                  <a:pt x="6177296" y="0"/>
                </a:lnTo>
                <a:lnTo>
                  <a:pt x="6177296" y="3372833"/>
                </a:lnTo>
                <a:lnTo>
                  <a:pt x="0" y="3372833"/>
                </a:lnTo>
                <a:lnTo>
                  <a:pt x="0" y="0"/>
                </a:lnTo>
                <a:close/>
              </a:path>
            </a:pathLst>
          </a:custGeom>
          <a:blipFill>
            <a:blip r:embed="rId2"/>
            <a:stretch>
              <a:fillRect/>
            </a:stretch>
          </a:blipFill>
        </p:spPr>
      </p:sp>
      <p:sp>
        <p:nvSpPr>
          <p:cNvPr id="3" name="Freeform 3"/>
          <p:cNvSpPr/>
          <p:nvPr/>
        </p:nvSpPr>
        <p:spPr>
          <a:xfrm>
            <a:off x="12110704" y="6810827"/>
            <a:ext cx="6177296" cy="3372834"/>
          </a:xfrm>
          <a:custGeom>
            <a:avLst/>
            <a:gdLst/>
            <a:ahLst/>
            <a:cxnLst/>
            <a:rect l="l" t="t" r="r" b="b"/>
            <a:pathLst>
              <a:path w="6177296" h="3372834">
                <a:moveTo>
                  <a:pt x="0" y="0"/>
                </a:moveTo>
                <a:lnTo>
                  <a:pt x="6177296" y="0"/>
                </a:lnTo>
                <a:lnTo>
                  <a:pt x="6177296" y="3372834"/>
                </a:lnTo>
                <a:lnTo>
                  <a:pt x="0" y="3372834"/>
                </a:lnTo>
                <a:lnTo>
                  <a:pt x="0" y="0"/>
                </a:lnTo>
                <a:close/>
              </a:path>
            </a:pathLst>
          </a:custGeom>
          <a:blipFill>
            <a:blip r:embed="rId3"/>
            <a:stretch>
              <a:fillRect/>
            </a:stretch>
          </a:blipFill>
        </p:spPr>
      </p:sp>
      <p:sp>
        <p:nvSpPr>
          <p:cNvPr id="4" name="Freeform 4"/>
          <p:cNvSpPr/>
          <p:nvPr/>
        </p:nvSpPr>
        <p:spPr>
          <a:xfrm>
            <a:off x="12110704" y="3457083"/>
            <a:ext cx="6177296" cy="3372834"/>
          </a:xfrm>
          <a:custGeom>
            <a:avLst/>
            <a:gdLst/>
            <a:ahLst/>
            <a:cxnLst/>
            <a:rect l="l" t="t" r="r" b="b"/>
            <a:pathLst>
              <a:path w="6177296" h="3372834">
                <a:moveTo>
                  <a:pt x="0" y="0"/>
                </a:moveTo>
                <a:lnTo>
                  <a:pt x="6177296" y="0"/>
                </a:lnTo>
                <a:lnTo>
                  <a:pt x="6177296" y="3372834"/>
                </a:lnTo>
                <a:lnTo>
                  <a:pt x="0" y="3372834"/>
                </a:lnTo>
                <a:lnTo>
                  <a:pt x="0" y="0"/>
                </a:lnTo>
                <a:close/>
              </a:path>
            </a:pathLst>
          </a:custGeom>
          <a:blipFill>
            <a:blip r:embed="rId4"/>
            <a:stretch>
              <a:fillRect/>
            </a:stretch>
          </a:blipFill>
        </p:spPr>
      </p:sp>
      <p:sp>
        <p:nvSpPr>
          <p:cNvPr id="5" name="TextBox 5"/>
          <p:cNvSpPr txBox="1"/>
          <p:nvPr/>
        </p:nvSpPr>
        <p:spPr>
          <a:xfrm>
            <a:off x="426852" y="466724"/>
            <a:ext cx="8988126" cy="733426"/>
          </a:xfrm>
          <a:prstGeom prst="rect">
            <a:avLst/>
          </a:prstGeom>
        </p:spPr>
        <p:txBody>
          <a:bodyPr lIns="0" tIns="0" rIns="0" bIns="0" rtlCol="0" anchor="t">
            <a:spAutoFit/>
          </a:bodyPr>
          <a:lstStyle/>
          <a:p>
            <a:pPr>
              <a:lnSpc>
                <a:spcPts val="5250"/>
              </a:lnSpc>
            </a:pPr>
            <a:r>
              <a:rPr lang="en-US" sz="5000" spc="250">
                <a:solidFill>
                  <a:srgbClr val="000000"/>
                </a:solidFill>
                <a:latin typeface="Poppins ExtraBold"/>
              </a:rPr>
              <a:t>Kesimpulan</a:t>
            </a:r>
          </a:p>
        </p:txBody>
      </p:sp>
      <p:sp>
        <p:nvSpPr>
          <p:cNvPr id="6" name="TextBox 6"/>
          <p:cNvSpPr txBox="1"/>
          <p:nvPr/>
        </p:nvSpPr>
        <p:spPr>
          <a:xfrm>
            <a:off x="426852" y="1219200"/>
            <a:ext cx="11470525" cy="9156353"/>
          </a:xfrm>
          <a:prstGeom prst="rect">
            <a:avLst/>
          </a:prstGeom>
        </p:spPr>
        <p:txBody>
          <a:bodyPr lIns="0" tIns="0" rIns="0" bIns="0" rtlCol="0" anchor="t">
            <a:spAutoFit/>
          </a:bodyPr>
          <a:lstStyle/>
          <a:p>
            <a:pPr algn="just">
              <a:lnSpc>
                <a:spcPts val="3359"/>
              </a:lnSpc>
            </a:pPr>
            <a:r>
              <a:rPr lang="en-US" sz="2399" dirty="0" err="1">
                <a:solidFill>
                  <a:srgbClr val="000000"/>
                </a:solidFill>
                <a:latin typeface="Times New Roman"/>
              </a:rPr>
              <a:t>Kesimpulan</a:t>
            </a:r>
            <a:r>
              <a:rPr lang="en-US" sz="2399" dirty="0">
                <a:solidFill>
                  <a:srgbClr val="000000"/>
                </a:solidFill>
                <a:latin typeface="Times New Roman"/>
              </a:rPr>
              <a:t> </a:t>
            </a:r>
            <a:r>
              <a:rPr lang="en-US" sz="2399" dirty="0" err="1">
                <a:solidFill>
                  <a:srgbClr val="000000"/>
                </a:solidFill>
                <a:latin typeface="Times New Roman"/>
              </a:rPr>
              <a:t>dari</a:t>
            </a:r>
            <a:r>
              <a:rPr lang="en-US" sz="2399" dirty="0">
                <a:solidFill>
                  <a:srgbClr val="000000"/>
                </a:solidFill>
                <a:latin typeface="Times New Roman"/>
              </a:rPr>
              <a:t> </a:t>
            </a:r>
            <a:r>
              <a:rPr lang="en-US" sz="2399" dirty="0" err="1">
                <a:solidFill>
                  <a:srgbClr val="000000"/>
                </a:solidFill>
                <a:latin typeface="Times New Roman"/>
              </a:rPr>
              <a:t>penelitian</a:t>
            </a:r>
            <a:r>
              <a:rPr lang="en-US" sz="2399" dirty="0">
                <a:solidFill>
                  <a:srgbClr val="000000"/>
                </a:solidFill>
                <a:latin typeface="Times New Roman"/>
              </a:rPr>
              <a:t> </a:t>
            </a:r>
            <a:r>
              <a:rPr lang="en-US" sz="2399" dirty="0" err="1">
                <a:solidFill>
                  <a:srgbClr val="000000"/>
                </a:solidFill>
                <a:latin typeface="Times New Roman"/>
              </a:rPr>
              <a:t>ini</a:t>
            </a:r>
            <a:r>
              <a:rPr lang="en-US" sz="2399" dirty="0">
                <a:solidFill>
                  <a:srgbClr val="000000"/>
                </a:solidFill>
                <a:latin typeface="Times New Roman"/>
              </a:rPr>
              <a:t> </a:t>
            </a:r>
            <a:r>
              <a:rPr lang="en-US" sz="2399" dirty="0" err="1">
                <a:solidFill>
                  <a:srgbClr val="000000"/>
                </a:solidFill>
                <a:latin typeface="Times New Roman"/>
              </a:rPr>
              <a:t>antara</a:t>
            </a:r>
            <a:r>
              <a:rPr lang="en-US" sz="2399" dirty="0">
                <a:solidFill>
                  <a:srgbClr val="000000"/>
                </a:solidFill>
                <a:latin typeface="Times New Roman"/>
              </a:rPr>
              <a:t> lain:</a:t>
            </a:r>
          </a:p>
          <a:p>
            <a:pPr marL="518155" lvl="1" indent="-259078" algn="just">
              <a:lnSpc>
                <a:spcPts val="3359"/>
              </a:lnSpc>
              <a:buFont typeface="Arial"/>
              <a:buChar char="•"/>
            </a:pPr>
            <a:r>
              <a:rPr lang="en-US" sz="2399" dirty="0" err="1">
                <a:solidFill>
                  <a:srgbClr val="000000"/>
                </a:solidFill>
                <a:latin typeface="Times New Roman"/>
              </a:rPr>
              <a:t>Hasil</a:t>
            </a:r>
            <a:r>
              <a:rPr lang="en-US" sz="2399" dirty="0">
                <a:solidFill>
                  <a:srgbClr val="000000"/>
                </a:solidFill>
                <a:latin typeface="Times New Roman"/>
              </a:rPr>
              <a:t> </a:t>
            </a:r>
            <a:r>
              <a:rPr lang="en-US" sz="2399" dirty="0" err="1">
                <a:solidFill>
                  <a:srgbClr val="000000"/>
                </a:solidFill>
                <a:latin typeface="Times New Roman"/>
              </a:rPr>
              <a:t>klasifikasi</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smtClean="0">
                <a:solidFill>
                  <a:srgbClr val="000000"/>
                </a:solidFill>
                <a:latin typeface="Times New Roman"/>
              </a:rPr>
              <a:t>menggunakan</a:t>
            </a:r>
            <a:r>
              <a:rPr lang="en-US" sz="2399" dirty="0" smtClean="0">
                <a:solidFill>
                  <a:srgbClr val="000000"/>
                </a:solidFill>
                <a:latin typeface="Times New Roman"/>
              </a:rPr>
              <a:t> </a:t>
            </a:r>
            <a:r>
              <a:rPr lang="en-US" sz="2399" dirty="0" err="1" smtClean="0">
                <a:solidFill>
                  <a:srgbClr val="000000"/>
                </a:solidFill>
                <a:latin typeface="Times New Roman"/>
              </a:rPr>
              <a:t>teknik</a:t>
            </a:r>
            <a:r>
              <a:rPr lang="en-US" sz="2399" dirty="0" smtClean="0">
                <a:solidFill>
                  <a:srgbClr val="000000"/>
                </a:solidFill>
                <a:latin typeface="Times New Roman"/>
              </a:rPr>
              <a:t> </a:t>
            </a:r>
            <a:r>
              <a:rPr lang="en-US" sz="2399" dirty="0" smtClean="0">
                <a:solidFill>
                  <a:srgbClr val="000000"/>
                </a:solidFill>
                <a:latin typeface="Times New Roman Italics"/>
              </a:rPr>
              <a:t>Bag Of Word</a:t>
            </a:r>
            <a:r>
              <a:rPr lang="en-US" sz="2399" dirty="0" smtClean="0">
                <a:solidFill>
                  <a:srgbClr val="000000"/>
                </a:solidFill>
                <a:latin typeface="Times New Roman"/>
              </a:rPr>
              <a:t> </a:t>
            </a:r>
            <a:r>
              <a:rPr lang="en-US" sz="2399" dirty="0" err="1" smtClean="0">
                <a:solidFill>
                  <a:srgbClr val="000000"/>
                </a:solidFill>
                <a:latin typeface="Times New Roman"/>
              </a:rPr>
              <a:t>pada</a:t>
            </a:r>
            <a:r>
              <a:rPr lang="en-US" sz="2399" dirty="0" smtClean="0">
                <a:solidFill>
                  <a:srgbClr val="000000"/>
                </a:solidFill>
                <a:latin typeface="Times New Roman"/>
              </a:rPr>
              <a:t> </a:t>
            </a:r>
            <a:r>
              <a:rPr lang="en-US" sz="2399" dirty="0">
                <a:solidFill>
                  <a:srgbClr val="000000"/>
                </a:solidFill>
                <a:latin typeface="Times New Roman"/>
              </a:rPr>
              <a:t>model </a:t>
            </a:r>
            <a:r>
              <a:rPr lang="en-US" sz="2399" dirty="0" smtClean="0">
                <a:solidFill>
                  <a:srgbClr val="000000"/>
                </a:solidFill>
                <a:latin typeface="Times New Roman"/>
              </a:rPr>
              <a:t>Neural Network </a:t>
            </a:r>
            <a:r>
              <a:rPr lang="en-US" sz="2399" dirty="0" err="1">
                <a:solidFill>
                  <a:srgbClr val="000000"/>
                </a:solidFill>
                <a:latin typeface="Times New Roman"/>
              </a:rPr>
              <a:t>diperoleh</a:t>
            </a:r>
            <a:r>
              <a:rPr lang="en-US" sz="2399" dirty="0">
                <a:solidFill>
                  <a:srgbClr val="000000"/>
                </a:solidFill>
                <a:latin typeface="Times New Roman"/>
              </a:rPr>
              <a:t> </a:t>
            </a:r>
            <a:r>
              <a:rPr lang="en-US" sz="2399" dirty="0" err="1">
                <a:solidFill>
                  <a:srgbClr val="000000"/>
                </a:solidFill>
                <a:latin typeface="Times New Roman"/>
              </a:rPr>
              <a:t>akurasi</a:t>
            </a:r>
            <a:r>
              <a:rPr lang="en-US" sz="2399" dirty="0">
                <a:solidFill>
                  <a:srgbClr val="000000"/>
                </a:solidFill>
                <a:latin typeface="Times New Roman"/>
              </a:rPr>
              <a:t> </a:t>
            </a:r>
            <a:r>
              <a:rPr lang="en-US" sz="2399" dirty="0" err="1">
                <a:solidFill>
                  <a:srgbClr val="000000"/>
                </a:solidFill>
                <a:latin typeface="Times New Roman"/>
              </a:rPr>
              <a:t>sebesar</a:t>
            </a:r>
            <a:r>
              <a:rPr lang="en-US" sz="2399" dirty="0">
                <a:solidFill>
                  <a:srgbClr val="000000"/>
                </a:solidFill>
                <a:latin typeface="Times New Roman"/>
              </a:rPr>
              <a:t> 85% </a:t>
            </a:r>
            <a:r>
              <a:rPr lang="en-US" sz="2399" dirty="0" err="1">
                <a:solidFill>
                  <a:srgbClr val="000000"/>
                </a:solidFill>
                <a:latin typeface="Times New Roman"/>
              </a:rPr>
              <a:t>sedangkan</a:t>
            </a:r>
            <a:r>
              <a:rPr lang="en-US" sz="2399" dirty="0">
                <a:solidFill>
                  <a:srgbClr val="000000"/>
                </a:solidFill>
                <a:latin typeface="Times New Roman"/>
              </a:rPr>
              <a:t> </a:t>
            </a:r>
            <a:r>
              <a:rPr lang="en-US" sz="2399" dirty="0" smtClean="0">
                <a:solidFill>
                  <a:srgbClr val="000000"/>
                </a:solidFill>
                <a:latin typeface="Times New Roman"/>
              </a:rPr>
              <a:t> </a:t>
            </a:r>
            <a:r>
              <a:rPr lang="en-US" sz="2399" dirty="0" err="1">
                <a:solidFill>
                  <a:srgbClr val="000000"/>
                </a:solidFill>
                <a:latin typeface="Times New Roman"/>
              </a:rPr>
              <a:t>pada</a:t>
            </a:r>
            <a:r>
              <a:rPr lang="en-US" sz="2399" dirty="0">
                <a:solidFill>
                  <a:srgbClr val="000000"/>
                </a:solidFill>
                <a:latin typeface="Times New Roman"/>
              </a:rPr>
              <a:t> model LSTM </a:t>
            </a:r>
            <a:r>
              <a:rPr lang="en-US" sz="2399" dirty="0" err="1">
                <a:solidFill>
                  <a:srgbClr val="000000"/>
                </a:solidFill>
                <a:latin typeface="Times New Roman"/>
              </a:rPr>
              <a:t>sebesar</a:t>
            </a:r>
            <a:r>
              <a:rPr lang="en-US" sz="2399" dirty="0">
                <a:solidFill>
                  <a:srgbClr val="000000"/>
                </a:solidFill>
                <a:latin typeface="Times New Roman"/>
              </a:rPr>
              <a:t> 58%.</a:t>
            </a:r>
          </a:p>
          <a:p>
            <a:pPr marL="518155" lvl="1" indent="-259078" algn="just">
              <a:lnSpc>
                <a:spcPts val="3359"/>
              </a:lnSpc>
              <a:buFont typeface="Arial"/>
              <a:buChar char="•"/>
            </a:pPr>
            <a:r>
              <a:rPr lang="en-US" sz="2399" dirty="0" err="1">
                <a:solidFill>
                  <a:srgbClr val="000000"/>
                </a:solidFill>
                <a:latin typeface="Times New Roman"/>
              </a:rPr>
              <a:t>Akurasi</a:t>
            </a:r>
            <a:r>
              <a:rPr lang="en-US" sz="2399" dirty="0">
                <a:solidFill>
                  <a:srgbClr val="000000"/>
                </a:solidFill>
                <a:latin typeface="Times New Roman"/>
              </a:rPr>
              <a:t> </a:t>
            </a:r>
            <a:r>
              <a:rPr lang="en-US" sz="2399" dirty="0" err="1">
                <a:solidFill>
                  <a:srgbClr val="000000"/>
                </a:solidFill>
                <a:latin typeface="Times New Roman"/>
              </a:rPr>
              <a:t>menggunakan</a:t>
            </a:r>
            <a:r>
              <a:rPr lang="en-US" sz="2399" dirty="0">
                <a:solidFill>
                  <a:srgbClr val="000000"/>
                </a:solidFill>
                <a:latin typeface="Times New Roman"/>
              </a:rPr>
              <a:t> </a:t>
            </a:r>
            <a:r>
              <a:rPr lang="en-US" sz="2399" dirty="0">
                <a:solidFill>
                  <a:srgbClr val="000000"/>
                </a:solidFill>
                <a:latin typeface="Times New Roman Italics"/>
              </a:rPr>
              <a:t>tokenizer, pad sequence,</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a:solidFill>
                  <a:srgbClr val="000000"/>
                </a:solidFill>
                <a:latin typeface="Times New Roman Italics"/>
              </a:rPr>
              <a:t>embedding </a:t>
            </a:r>
            <a:r>
              <a:rPr lang="en-US" sz="2399" dirty="0" err="1">
                <a:solidFill>
                  <a:srgbClr val="000000"/>
                </a:solidFill>
                <a:latin typeface="Times New Roman"/>
              </a:rPr>
              <a:t>pada</a:t>
            </a:r>
            <a:r>
              <a:rPr lang="en-US" sz="2399" dirty="0">
                <a:solidFill>
                  <a:srgbClr val="000000"/>
                </a:solidFill>
                <a:latin typeface="Times New Roman"/>
              </a:rPr>
              <a:t> model </a:t>
            </a:r>
            <a:r>
              <a:rPr lang="en-US" sz="2399" dirty="0">
                <a:solidFill>
                  <a:srgbClr val="000000"/>
                </a:solidFill>
                <a:latin typeface="Times New Roman"/>
              </a:rPr>
              <a:t>Neural Network </a:t>
            </a:r>
            <a:r>
              <a:rPr lang="en-US" sz="2399" dirty="0" err="1">
                <a:solidFill>
                  <a:srgbClr val="000000"/>
                </a:solidFill>
                <a:latin typeface="Times New Roman"/>
              </a:rPr>
              <a:t>diperoleh</a:t>
            </a:r>
            <a:r>
              <a:rPr lang="en-US" sz="2399" dirty="0">
                <a:solidFill>
                  <a:srgbClr val="000000"/>
                </a:solidFill>
                <a:latin typeface="Times New Roman"/>
              </a:rPr>
              <a:t> </a:t>
            </a:r>
            <a:r>
              <a:rPr lang="en-US" sz="2399" dirty="0" err="1">
                <a:solidFill>
                  <a:srgbClr val="000000"/>
                </a:solidFill>
                <a:latin typeface="Times New Roman"/>
              </a:rPr>
              <a:t>akurasi</a:t>
            </a:r>
            <a:r>
              <a:rPr lang="en-US" sz="2399" dirty="0">
                <a:solidFill>
                  <a:srgbClr val="000000"/>
                </a:solidFill>
                <a:latin typeface="Times New Roman"/>
              </a:rPr>
              <a:t> </a:t>
            </a:r>
            <a:r>
              <a:rPr lang="en-US" sz="2399" dirty="0" err="1">
                <a:solidFill>
                  <a:srgbClr val="000000"/>
                </a:solidFill>
                <a:latin typeface="Times New Roman"/>
              </a:rPr>
              <a:t>sebesar</a:t>
            </a:r>
            <a:r>
              <a:rPr lang="en-US" sz="2399" dirty="0">
                <a:solidFill>
                  <a:srgbClr val="000000"/>
                </a:solidFill>
                <a:latin typeface="Times New Roman"/>
              </a:rPr>
              <a:t> </a:t>
            </a:r>
            <a:r>
              <a:rPr lang="en-US" sz="2399" dirty="0">
                <a:solidFill>
                  <a:srgbClr val="000000"/>
                </a:solidFill>
                <a:latin typeface="Times New Roman"/>
              </a:rPr>
              <a:t>51% </a:t>
            </a:r>
            <a:r>
              <a:rPr lang="en-US" sz="2399" dirty="0" err="1">
                <a:solidFill>
                  <a:srgbClr val="000000"/>
                </a:solidFill>
                <a:latin typeface="Times New Roman"/>
              </a:rPr>
              <a:t>dan</a:t>
            </a:r>
            <a:r>
              <a:rPr lang="en-US" sz="2399" dirty="0">
                <a:solidFill>
                  <a:srgbClr val="000000"/>
                </a:solidFill>
                <a:latin typeface="Times New Roman"/>
              </a:rPr>
              <a:t> </a:t>
            </a:r>
            <a:r>
              <a:rPr lang="en-US" sz="2399" dirty="0" err="1" smtClean="0">
                <a:solidFill>
                  <a:srgbClr val="000000"/>
                </a:solidFill>
                <a:latin typeface="Times New Roman"/>
              </a:rPr>
              <a:t>akurasi</a:t>
            </a:r>
            <a:r>
              <a:rPr lang="en-US" sz="2399" dirty="0" smtClean="0">
                <a:solidFill>
                  <a:srgbClr val="000000"/>
                </a:solidFill>
                <a:latin typeface="Times New Roman"/>
              </a:rPr>
              <a:t> </a:t>
            </a:r>
            <a:r>
              <a:rPr lang="en-US" sz="2399" dirty="0" err="1" smtClean="0">
                <a:solidFill>
                  <a:srgbClr val="000000"/>
                </a:solidFill>
                <a:latin typeface="Times New Roman"/>
              </a:rPr>
              <a:t>pada</a:t>
            </a:r>
            <a:r>
              <a:rPr lang="en-US" sz="2399" dirty="0" smtClean="0">
                <a:solidFill>
                  <a:srgbClr val="000000"/>
                </a:solidFill>
                <a:latin typeface="Times New Roman"/>
              </a:rPr>
              <a:t> </a:t>
            </a:r>
            <a:r>
              <a:rPr lang="en-US" sz="2399" dirty="0">
                <a:solidFill>
                  <a:srgbClr val="000000"/>
                </a:solidFill>
                <a:latin typeface="Times New Roman"/>
              </a:rPr>
              <a:t>model LSTM </a:t>
            </a:r>
            <a:r>
              <a:rPr lang="en-US" sz="2399" dirty="0" err="1">
                <a:solidFill>
                  <a:srgbClr val="000000"/>
                </a:solidFill>
                <a:latin typeface="Times New Roman"/>
              </a:rPr>
              <a:t>menggunakan</a:t>
            </a:r>
            <a:r>
              <a:rPr lang="en-US" sz="2399" dirty="0">
                <a:solidFill>
                  <a:srgbClr val="000000"/>
                </a:solidFill>
                <a:latin typeface="Times New Roman"/>
              </a:rPr>
              <a:t> </a:t>
            </a:r>
            <a:r>
              <a:rPr lang="en-US" sz="2399" dirty="0">
                <a:solidFill>
                  <a:srgbClr val="000000"/>
                </a:solidFill>
                <a:latin typeface="Times New Roman Italics"/>
              </a:rPr>
              <a:t>tokenizer, pad sequence</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a:solidFill>
                  <a:srgbClr val="000000"/>
                </a:solidFill>
                <a:latin typeface="Times New Roman Italics"/>
              </a:rPr>
              <a:t>embedding</a:t>
            </a:r>
            <a:r>
              <a:rPr lang="en-US" sz="2399" dirty="0">
                <a:solidFill>
                  <a:srgbClr val="000000"/>
                </a:solidFill>
                <a:latin typeface="Times New Roman"/>
              </a:rPr>
              <a:t> </a:t>
            </a:r>
            <a:r>
              <a:rPr lang="en-US" sz="2399" dirty="0" err="1">
                <a:solidFill>
                  <a:srgbClr val="000000"/>
                </a:solidFill>
                <a:latin typeface="Times New Roman"/>
              </a:rPr>
              <a:t>adalah</a:t>
            </a:r>
            <a:r>
              <a:rPr lang="en-US" sz="2399" dirty="0">
                <a:solidFill>
                  <a:srgbClr val="000000"/>
                </a:solidFill>
                <a:latin typeface="Times New Roman"/>
              </a:rPr>
              <a:t> 87%.</a:t>
            </a:r>
          </a:p>
          <a:p>
            <a:pPr marL="518155" lvl="1" indent="-259078" algn="just">
              <a:lnSpc>
                <a:spcPts val="3359"/>
              </a:lnSpc>
              <a:buFont typeface="Arial"/>
              <a:buChar char="•"/>
            </a:pPr>
            <a:r>
              <a:rPr lang="en-US" sz="2399" dirty="0" err="1">
                <a:solidFill>
                  <a:srgbClr val="000000"/>
                </a:solidFill>
                <a:latin typeface="Times New Roman"/>
              </a:rPr>
              <a:t>Secara</a:t>
            </a:r>
            <a:r>
              <a:rPr lang="en-US" sz="2399" dirty="0">
                <a:solidFill>
                  <a:srgbClr val="000000"/>
                </a:solidFill>
                <a:latin typeface="Times New Roman"/>
              </a:rPr>
              <a:t> </a:t>
            </a:r>
            <a:r>
              <a:rPr lang="en-US" sz="2399" dirty="0" err="1">
                <a:solidFill>
                  <a:srgbClr val="000000"/>
                </a:solidFill>
                <a:latin typeface="Times New Roman"/>
              </a:rPr>
              <a:t>keseluruhan</a:t>
            </a:r>
            <a:r>
              <a:rPr lang="en-US" sz="2399" dirty="0">
                <a:solidFill>
                  <a:srgbClr val="000000"/>
                </a:solidFill>
                <a:latin typeface="Times New Roman"/>
              </a:rPr>
              <a:t> </a:t>
            </a:r>
            <a:r>
              <a:rPr lang="en-US" sz="2399" dirty="0" err="1">
                <a:solidFill>
                  <a:srgbClr val="000000"/>
                </a:solidFill>
                <a:latin typeface="Times New Roman"/>
              </a:rPr>
              <a:t>perbandingan</a:t>
            </a:r>
            <a:r>
              <a:rPr lang="en-US" sz="2399" dirty="0">
                <a:solidFill>
                  <a:srgbClr val="000000"/>
                </a:solidFill>
                <a:latin typeface="Times New Roman"/>
              </a:rPr>
              <a:t> </a:t>
            </a:r>
            <a:r>
              <a:rPr lang="en-US" sz="2399" dirty="0" err="1">
                <a:solidFill>
                  <a:srgbClr val="000000"/>
                </a:solidFill>
                <a:latin typeface="Times New Roman"/>
              </a:rPr>
              <a:t>performa</a:t>
            </a:r>
            <a:r>
              <a:rPr lang="en-US" sz="2399" dirty="0">
                <a:solidFill>
                  <a:srgbClr val="000000"/>
                </a:solidFill>
                <a:latin typeface="Times New Roman"/>
              </a:rPr>
              <a:t> model LSTM </a:t>
            </a:r>
            <a:r>
              <a:rPr lang="en-US" sz="2399" dirty="0" err="1">
                <a:solidFill>
                  <a:srgbClr val="000000"/>
                </a:solidFill>
                <a:latin typeface="Times New Roman"/>
              </a:rPr>
              <a:t>menggunakan</a:t>
            </a:r>
            <a:r>
              <a:rPr lang="en-US" sz="2399" dirty="0">
                <a:solidFill>
                  <a:srgbClr val="000000"/>
                </a:solidFill>
                <a:latin typeface="Times New Roman"/>
              </a:rPr>
              <a:t>  </a:t>
            </a:r>
            <a:r>
              <a:rPr lang="en-US" sz="2399" dirty="0">
                <a:solidFill>
                  <a:srgbClr val="000000"/>
                </a:solidFill>
                <a:latin typeface="Times New Roman Italics"/>
              </a:rPr>
              <a:t>tokenizer, pad sequence,</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Italics"/>
              </a:rPr>
              <a:t> embedding</a:t>
            </a:r>
            <a:r>
              <a:rPr lang="en-US" sz="2399" dirty="0">
                <a:solidFill>
                  <a:srgbClr val="000000"/>
                </a:solidFill>
                <a:latin typeface="Times New Roman"/>
              </a:rPr>
              <a:t> </a:t>
            </a:r>
            <a:r>
              <a:rPr lang="en-US" sz="2399" dirty="0" err="1">
                <a:solidFill>
                  <a:srgbClr val="000000"/>
                </a:solidFill>
                <a:latin typeface="Times New Roman"/>
              </a:rPr>
              <a:t>lebih</a:t>
            </a:r>
            <a:r>
              <a:rPr lang="en-US" sz="2399" dirty="0">
                <a:solidFill>
                  <a:srgbClr val="000000"/>
                </a:solidFill>
                <a:latin typeface="Times New Roman"/>
              </a:rPr>
              <a:t> </a:t>
            </a:r>
            <a:r>
              <a:rPr lang="en-US" sz="2399" dirty="0" err="1">
                <a:solidFill>
                  <a:srgbClr val="000000"/>
                </a:solidFill>
                <a:latin typeface="Times New Roman"/>
              </a:rPr>
              <a:t>baik</a:t>
            </a:r>
            <a:r>
              <a:rPr lang="en-US" sz="2399" dirty="0">
                <a:solidFill>
                  <a:srgbClr val="000000"/>
                </a:solidFill>
                <a:latin typeface="Times New Roman"/>
              </a:rPr>
              <a:t> </a:t>
            </a:r>
            <a:r>
              <a:rPr lang="en-US" sz="2399" dirty="0" err="1">
                <a:solidFill>
                  <a:srgbClr val="000000"/>
                </a:solidFill>
                <a:latin typeface="Times New Roman"/>
              </a:rPr>
              <a:t>daripada</a:t>
            </a:r>
            <a:r>
              <a:rPr lang="en-US" sz="2399" dirty="0">
                <a:solidFill>
                  <a:srgbClr val="000000"/>
                </a:solidFill>
                <a:latin typeface="Times New Roman"/>
              </a:rPr>
              <a:t> </a:t>
            </a:r>
            <a:r>
              <a:rPr lang="en-US" sz="2399" dirty="0">
                <a:solidFill>
                  <a:srgbClr val="000000"/>
                </a:solidFill>
                <a:latin typeface="Times New Roman"/>
              </a:rPr>
              <a:t>Neural Network </a:t>
            </a:r>
            <a:r>
              <a:rPr lang="en-US" sz="2399" dirty="0" err="1" smtClean="0">
                <a:solidFill>
                  <a:srgbClr val="000000"/>
                </a:solidFill>
                <a:latin typeface="Times New Roman"/>
              </a:rPr>
              <a:t>menggunakan</a:t>
            </a:r>
            <a:r>
              <a:rPr lang="en-US" sz="2399" dirty="0">
                <a:solidFill>
                  <a:srgbClr val="000000"/>
                </a:solidFill>
                <a:latin typeface="Times New Roman"/>
              </a:rPr>
              <a:t> </a:t>
            </a:r>
            <a:r>
              <a:rPr lang="en-US" sz="2399" dirty="0" err="1" smtClean="0">
                <a:solidFill>
                  <a:srgbClr val="000000"/>
                </a:solidFill>
                <a:latin typeface="Times New Roman"/>
              </a:rPr>
              <a:t>teknik</a:t>
            </a:r>
            <a:r>
              <a:rPr lang="en-US" sz="2399" dirty="0" smtClean="0">
                <a:solidFill>
                  <a:srgbClr val="000000"/>
                </a:solidFill>
                <a:latin typeface="Times New Roman"/>
              </a:rPr>
              <a:t> </a:t>
            </a:r>
            <a:r>
              <a:rPr lang="en-US" sz="2399" i="1" dirty="0" smtClean="0">
                <a:solidFill>
                  <a:srgbClr val="000000"/>
                </a:solidFill>
                <a:latin typeface="Times New Roman"/>
              </a:rPr>
              <a:t>Bag Of Word</a:t>
            </a:r>
            <a:r>
              <a:rPr lang="en-US" sz="2399" dirty="0" smtClean="0">
                <a:solidFill>
                  <a:srgbClr val="000000"/>
                </a:solidFill>
                <a:latin typeface="Times New Roman Italics"/>
              </a:rPr>
              <a:t>.</a:t>
            </a:r>
            <a:endParaRPr lang="en-US" sz="2399" dirty="0">
              <a:solidFill>
                <a:srgbClr val="000000"/>
              </a:solidFill>
              <a:latin typeface="Times New Roman Italics"/>
            </a:endParaRPr>
          </a:p>
          <a:p>
            <a:pPr marL="518155" lvl="1" indent="-259078" algn="just">
              <a:lnSpc>
                <a:spcPts val="3359"/>
              </a:lnSpc>
              <a:buFont typeface="Arial"/>
              <a:buChar char="•"/>
            </a:pPr>
            <a:r>
              <a:rPr lang="en-US" sz="2399" dirty="0">
                <a:solidFill>
                  <a:srgbClr val="000000"/>
                </a:solidFill>
                <a:latin typeface="Times New Roman"/>
              </a:rPr>
              <a:t>Kata-kata yang </a:t>
            </a:r>
            <a:r>
              <a:rPr lang="en-US" sz="2399" dirty="0" err="1">
                <a:solidFill>
                  <a:srgbClr val="000000"/>
                </a:solidFill>
                <a:latin typeface="Times New Roman"/>
              </a:rPr>
              <a:t>sering</a:t>
            </a:r>
            <a:r>
              <a:rPr lang="en-US" sz="2399" dirty="0">
                <a:solidFill>
                  <a:srgbClr val="000000"/>
                </a:solidFill>
                <a:latin typeface="Times New Roman"/>
              </a:rPr>
              <a:t> </a:t>
            </a:r>
            <a:r>
              <a:rPr lang="en-US" sz="2399" dirty="0" err="1">
                <a:solidFill>
                  <a:srgbClr val="000000"/>
                </a:solidFill>
                <a:latin typeface="Times New Roman"/>
              </a:rPr>
              <a:t>muncul</a:t>
            </a:r>
            <a:r>
              <a:rPr lang="en-US" sz="2399" dirty="0">
                <a:solidFill>
                  <a:srgbClr val="000000"/>
                </a:solidFill>
                <a:latin typeface="Times New Roman"/>
              </a:rPr>
              <a:t> </a:t>
            </a:r>
            <a:r>
              <a:rPr lang="en-US" sz="2399" dirty="0" err="1">
                <a:solidFill>
                  <a:srgbClr val="000000"/>
                </a:solidFill>
                <a:latin typeface="Times New Roman"/>
              </a:rPr>
              <a:t>pada</a:t>
            </a:r>
            <a:r>
              <a:rPr lang="en-US" sz="2399" dirty="0">
                <a:solidFill>
                  <a:srgbClr val="000000"/>
                </a:solidFill>
                <a:latin typeface="Times New Roman"/>
              </a:rPr>
              <a:t> </a:t>
            </a:r>
            <a:r>
              <a:rPr lang="en-US" sz="2399" dirty="0" err="1">
                <a:solidFill>
                  <a:srgbClr val="000000"/>
                </a:solidFill>
                <a:latin typeface="Times New Roman"/>
              </a:rPr>
              <a:t>kategori</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a:solidFill>
                  <a:srgbClr val="000000"/>
                </a:solidFill>
                <a:latin typeface="Times New Roman"/>
              </a:rPr>
              <a:t>positif</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err="1">
                <a:solidFill>
                  <a:srgbClr val="000000"/>
                </a:solidFill>
                <a:latin typeface="Times New Roman"/>
              </a:rPr>
              <a:t>tempat</a:t>
            </a:r>
            <a:r>
              <a:rPr lang="en-US" sz="2399" dirty="0">
                <a:solidFill>
                  <a:srgbClr val="000000"/>
                </a:solidFill>
                <a:latin typeface="Times New Roman"/>
              </a:rPr>
              <a:t>, </a:t>
            </a:r>
            <a:r>
              <a:rPr lang="en-US" sz="2399" dirty="0" err="1">
                <a:solidFill>
                  <a:srgbClr val="000000"/>
                </a:solidFill>
                <a:latin typeface="Times New Roman"/>
              </a:rPr>
              <a:t>nya</a:t>
            </a:r>
            <a:r>
              <a:rPr lang="en-US" sz="2399" dirty="0">
                <a:solidFill>
                  <a:srgbClr val="000000"/>
                </a:solidFill>
                <a:latin typeface="Times New Roman"/>
              </a:rPr>
              <a:t>, di, </a:t>
            </a:r>
            <a:r>
              <a:rPr lang="en-US" sz="2399" dirty="0" err="1">
                <a:solidFill>
                  <a:srgbClr val="000000"/>
                </a:solidFill>
                <a:latin typeface="Times New Roman"/>
              </a:rPr>
              <a:t>sini</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enak, </a:t>
            </a:r>
            <a:r>
              <a:rPr lang="en-US" sz="2399" dirty="0" err="1">
                <a:solidFill>
                  <a:srgbClr val="000000"/>
                </a:solidFill>
                <a:latin typeface="Times New Roman"/>
              </a:rPr>
              <a:t>pada</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a:solidFill>
                  <a:srgbClr val="000000"/>
                </a:solidFill>
                <a:latin typeface="Times New Roman"/>
              </a:rPr>
              <a:t>negatif</a:t>
            </a:r>
            <a:r>
              <a:rPr lang="en-US" sz="2399" dirty="0">
                <a:solidFill>
                  <a:srgbClr val="000000"/>
                </a:solidFill>
                <a:latin typeface="Times New Roman"/>
              </a:rPr>
              <a:t>: </a:t>
            </a:r>
            <a:r>
              <a:rPr lang="en-US" sz="2399" dirty="0" err="1">
                <a:solidFill>
                  <a:srgbClr val="000000"/>
                </a:solidFill>
                <a:latin typeface="Times New Roman"/>
              </a:rPr>
              <a:t>nya</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di, yang, </a:t>
            </a:r>
            <a:r>
              <a:rPr lang="en-US" sz="2399" dirty="0" err="1">
                <a:solidFill>
                  <a:srgbClr val="000000"/>
                </a:solidFill>
                <a:latin typeface="Times New Roman"/>
              </a:rPr>
              <a:t>saya</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err="1">
                <a:solidFill>
                  <a:srgbClr val="000000"/>
                </a:solidFill>
                <a:latin typeface="Times New Roman"/>
              </a:rPr>
              <a:t>itu</a:t>
            </a:r>
            <a:r>
              <a:rPr lang="en-US" sz="2399" dirty="0">
                <a:solidFill>
                  <a:srgbClr val="000000"/>
                </a:solidFill>
                <a:latin typeface="Times New Roman"/>
              </a:rPr>
              <a:t>, </a:t>
            </a:r>
            <a:r>
              <a:rPr lang="en-US" sz="2399" dirty="0" err="1">
                <a:solidFill>
                  <a:srgbClr val="000000"/>
                </a:solidFill>
                <a:latin typeface="Times New Roman"/>
              </a:rPr>
              <a:t>sedangkan</a:t>
            </a:r>
            <a:r>
              <a:rPr lang="en-US" sz="2399" dirty="0">
                <a:solidFill>
                  <a:srgbClr val="000000"/>
                </a:solidFill>
                <a:latin typeface="Times New Roman"/>
              </a:rPr>
              <a:t> </a:t>
            </a:r>
            <a:r>
              <a:rPr lang="en-US" sz="2399" dirty="0" err="1">
                <a:solidFill>
                  <a:srgbClr val="000000"/>
                </a:solidFill>
                <a:latin typeface="Times New Roman"/>
              </a:rPr>
              <a:t>pada</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a:solidFill>
                  <a:srgbClr val="000000"/>
                </a:solidFill>
                <a:latin typeface="Times New Roman"/>
              </a:rPr>
              <a:t>netral</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yang, di, </a:t>
            </a:r>
            <a:r>
              <a:rPr lang="en-US" sz="2399" dirty="0" err="1">
                <a:solidFill>
                  <a:srgbClr val="000000"/>
                </a:solidFill>
                <a:latin typeface="Times New Roman"/>
              </a:rPr>
              <a:t>nya</a:t>
            </a:r>
            <a:r>
              <a:rPr lang="en-US" sz="2399" dirty="0">
                <a:solidFill>
                  <a:srgbClr val="000000"/>
                </a:solidFill>
                <a:latin typeface="Times New Roman"/>
              </a:rPr>
              <a:t>, </a:t>
            </a:r>
            <a:r>
              <a:rPr lang="en-US" sz="2399" dirty="0" err="1">
                <a:solidFill>
                  <a:srgbClr val="000000"/>
                </a:solidFill>
                <a:latin typeface="Times New Roman"/>
              </a:rPr>
              <a:t>dengan</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err="1">
                <a:solidFill>
                  <a:srgbClr val="000000"/>
                </a:solidFill>
                <a:latin typeface="Times New Roman"/>
              </a:rPr>
              <a:t>untuk</a:t>
            </a:r>
            <a:r>
              <a:rPr lang="en-US" sz="2399" dirty="0">
                <a:solidFill>
                  <a:srgbClr val="000000"/>
                </a:solidFill>
                <a:latin typeface="Times New Roman"/>
              </a:rPr>
              <a:t>. </a:t>
            </a:r>
            <a:r>
              <a:rPr lang="en-US" sz="2399" dirty="0" err="1">
                <a:solidFill>
                  <a:srgbClr val="000000"/>
                </a:solidFill>
                <a:latin typeface="Times New Roman"/>
              </a:rPr>
              <a:t>Pada</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a:solidFill>
                  <a:srgbClr val="000000"/>
                </a:solidFill>
                <a:latin typeface="Times New Roman"/>
              </a:rPr>
              <a:t>positif</a:t>
            </a:r>
            <a:r>
              <a:rPr lang="en-US" sz="2399" dirty="0">
                <a:solidFill>
                  <a:srgbClr val="000000"/>
                </a:solidFill>
                <a:latin typeface="Times New Roman"/>
              </a:rPr>
              <a:t> kata enak </a:t>
            </a:r>
            <a:r>
              <a:rPr lang="en-US" sz="2399" dirty="0" err="1">
                <a:solidFill>
                  <a:srgbClr val="000000"/>
                </a:solidFill>
                <a:latin typeface="Times New Roman"/>
              </a:rPr>
              <a:t>termasuk</a:t>
            </a:r>
            <a:r>
              <a:rPr lang="en-US" sz="2399" dirty="0">
                <a:solidFill>
                  <a:srgbClr val="000000"/>
                </a:solidFill>
                <a:latin typeface="Times New Roman"/>
              </a:rPr>
              <a:t> </a:t>
            </a:r>
            <a:r>
              <a:rPr lang="en-US" sz="2399" dirty="0" err="1">
                <a:solidFill>
                  <a:srgbClr val="000000"/>
                </a:solidFill>
                <a:latin typeface="Times New Roman"/>
              </a:rPr>
              <a:t>dalam</a:t>
            </a:r>
            <a:r>
              <a:rPr lang="en-US" sz="2399" dirty="0">
                <a:solidFill>
                  <a:srgbClr val="000000"/>
                </a:solidFill>
                <a:latin typeface="Times New Roman"/>
              </a:rPr>
              <a:t> kata yang </a:t>
            </a:r>
            <a:r>
              <a:rPr lang="en-US" sz="2399" dirty="0" err="1">
                <a:solidFill>
                  <a:srgbClr val="000000"/>
                </a:solidFill>
                <a:latin typeface="Times New Roman"/>
              </a:rPr>
              <a:t>sering</a:t>
            </a:r>
            <a:r>
              <a:rPr lang="en-US" sz="2399" dirty="0">
                <a:solidFill>
                  <a:srgbClr val="000000"/>
                </a:solidFill>
                <a:latin typeface="Times New Roman"/>
              </a:rPr>
              <a:t> </a:t>
            </a:r>
            <a:r>
              <a:rPr lang="en-US" sz="2399" dirty="0" err="1">
                <a:solidFill>
                  <a:srgbClr val="000000"/>
                </a:solidFill>
                <a:latin typeface="Times New Roman"/>
              </a:rPr>
              <a:t>muncul</a:t>
            </a:r>
            <a:r>
              <a:rPr lang="en-US" sz="2399" dirty="0">
                <a:solidFill>
                  <a:srgbClr val="000000"/>
                </a:solidFill>
                <a:latin typeface="Times New Roman"/>
              </a:rPr>
              <a:t>, </a:t>
            </a:r>
            <a:r>
              <a:rPr lang="en-US" sz="2399" dirty="0" err="1">
                <a:solidFill>
                  <a:srgbClr val="000000"/>
                </a:solidFill>
                <a:latin typeface="Times New Roman"/>
              </a:rPr>
              <a:t>hal</a:t>
            </a:r>
            <a:r>
              <a:rPr lang="en-US" sz="2399" dirty="0">
                <a:solidFill>
                  <a:srgbClr val="000000"/>
                </a:solidFill>
                <a:latin typeface="Times New Roman"/>
              </a:rPr>
              <a:t> </a:t>
            </a:r>
            <a:r>
              <a:rPr lang="en-US" sz="2399" dirty="0" err="1">
                <a:solidFill>
                  <a:srgbClr val="000000"/>
                </a:solidFill>
                <a:latin typeface="Times New Roman"/>
              </a:rPr>
              <a:t>tersebut</a:t>
            </a:r>
            <a:r>
              <a:rPr lang="en-US" sz="2399" dirty="0">
                <a:solidFill>
                  <a:srgbClr val="000000"/>
                </a:solidFill>
                <a:latin typeface="Times New Roman"/>
              </a:rPr>
              <a:t> </a:t>
            </a:r>
            <a:r>
              <a:rPr lang="en-US" sz="2399" dirty="0" err="1">
                <a:solidFill>
                  <a:srgbClr val="000000"/>
                </a:solidFill>
                <a:latin typeface="Times New Roman"/>
              </a:rPr>
              <a:t>menunjukkan</a:t>
            </a:r>
            <a:r>
              <a:rPr lang="en-US" sz="2399" dirty="0">
                <a:solidFill>
                  <a:srgbClr val="000000"/>
                </a:solidFill>
                <a:latin typeface="Times New Roman"/>
              </a:rPr>
              <a:t> </a:t>
            </a:r>
            <a:r>
              <a:rPr lang="en-US" sz="2399" dirty="0" err="1">
                <a:solidFill>
                  <a:srgbClr val="000000"/>
                </a:solidFill>
                <a:latin typeface="Times New Roman"/>
              </a:rPr>
              <a:t>adanya</a:t>
            </a:r>
            <a:r>
              <a:rPr lang="en-US" sz="2399" dirty="0">
                <a:solidFill>
                  <a:srgbClr val="000000"/>
                </a:solidFill>
                <a:latin typeface="Times New Roman"/>
              </a:rPr>
              <a:t> </a:t>
            </a:r>
            <a:r>
              <a:rPr lang="en-US" sz="2399" dirty="0" err="1">
                <a:solidFill>
                  <a:srgbClr val="000000"/>
                </a:solidFill>
                <a:latin typeface="Times New Roman"/>
              </a:rPr>
              <a:t>kesesuaian</a:t>
            </a:r>
            <a:r>
              <a:rPr lang="en-US" sz="2399" dirty="0">
                <a:solidFill>
                  <a:srgbClr val="000000"/>
                </a:solidFill>
                <a:latin typeface="Times New Roman"/>
              </a:rPr>
              <a:t> kata enak </a:t>
            </a:r>
            <a:r>
              <a:rPr lang="en-US" sz="2399" dirty="0" err="1">
                <a:solidFill>
                  <a:srgbClr val="000000"/>
                </a:solidFill>
                <a:latin typeface="Times New Roman"/>
              </a:rPr>
              <a:t>dengan</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r>
              <a:rPr lang="en-US" sz="2399" dirty="0" err="1">
                <a:solidFill>
                  <a:srgbClr val="000000"/>
                </a:solidFill>
                <a:latin typeface="Times New Roman"/>
              </a:rPr>
              <a:t>positif</a:t>
            </a:r>
            <a:r>
              <a:rPr lang="en-US" sz="2399" dirty="0">
                <a:solidFill>
                  <a:srgbClr val="000000"/>
                </a:solidFill>
                <a:latin typeface="Times New Roman"/>
              </a:rPr>
              <a:t>, </a:t>
            </a:r>
            <a:r>
              <a:rPr lang="en-US" sz="2399" dirty="0" err="1">
                <a:solidFill>
                  <a:srgbClr val="000000"/>
                </a:solidFill>
                <a:latin typeface="Times New Roman"/>
              </a:rPr>
              <a:t>namun</a:t>
            </a:r>
            <a:r>
              <a:rPr lang="en-US" sz="2399" dirty="0">
                <a:solidFill>
                  <a:srgbClr val="000000"/>
                </a:solidFill>
                <a:latin typeface="Times New Roman"/>
              </a:rPr>
              <a:t> </a:t>
            </a:r>
            <a:r>
              <a:rPr lang="en-US" sz="2399" dirty="0" err="1">
                <a:solidFill>
                  <a:srgbClr val="000000"/>
                </a:solidFill>
                <a:latin typeface="Times New Roman"/>
              </a:rPr>
              <a:t>pada</a:t>
            </a:r>
            <a:r>
              <a:rPr lang="en-US" sz="2399" dirty="0">
                <a:solidFill>
                  <a:srgbClr val="000000"/>
                </a:solidFill>
                <a:latin typeface="Times New Roman"/>
              </a:rPr>
              <a:t> kata </a:t>
            </a:r>
            <a:r>
              <a:rPr lang="en-US" sz="2399" dirty="0" err="1">
                <a:solidFill>
                  <a:srgbClr val="000000"/>
                </a:solidFill>
                <a:latin typeface="Times New Roman"/>
              </a:rPr>
              <a:t>lainnya</a:t>
            </a:r>
            <a:r>
              <a:rPr lang="en-US" sz="2399" dirty="0">
                <a:solidFill>
                  <a:srgbClr val="000000"/>
                </a:solidFill>
                <a:latin typeface="Times New Roman"/>
              </a:rPr>
              <a:t> </a:t>
            </a:r>
            <a:r>
              <a:rPr lang="en-US" sz="2399" dirty="0" err="1">
                <a:solidFill>
                  <a:srgbClr val="000000"/>
                </a:solidFill>
                <a:latin typeface="Times New Roman"/>
              </a:rPr>
              <a:t>tidak</a:t>
            </a:r>
            <a:r>
              <a:rPr lang="en-US" sz="2399" dirty="0">
                <a:solidFill>
                  <a:srgbClr val="000000"/>
                </a:solidFill>
                <a:latin typeface="Times New Roman"/>
              </a:rPr>
              <a:t> </a:t>
            </a:r>
            <a:r>
              <a:rPr lang="en-US" sz="2399" dirty="0" err="1">
                <a:solidFill>
                  <a:srgbClr val="000000"/>
                </a:solidFill>
                <a:latin typeface="Times New Roman"/>
              </a:rPr>
              <a:t>ada</a:t>
            </a:r>
            <a:r>
              <a:rPr lang="en-US" sz="2399" dirty="0">
                <a:solidFill>
                  <a:srgbClr val="000000"/>
                </a:solidFill>
                <a:latin typeface="Times New Roman"/>
              </a:rPr>
              <a:t> </a:t>
            </a:r>
            <a:r>
              <a:rPr lang="en-US" sz="2399" dirty="0" err="1">
                <a:solidFill>
                  <a:srgbClr val="000000"/>
                </a:solidFill>
                <a:latin typeface="Times New Roman"/>
              </a:rPr>
              <a:t>kesesuaian</a:t>
            </a:r>
            <a:r>
              <a:rPr lang="en-US" sz="2399" dirty="0">
                <a:solidFill>
                  <a:srgbClr val="000000"/>
                </a:solidFill>
                <a:latin typeface="Times New Roman"/>
              </a:rPr>
              <a:t> </a:t>
            </a:r>
            <a:r>
              <a:rPr lang="en-US" sz="2399" dirty="0" err="1">
                <a:solidFill>
                  <a:srgbClr val="000000"/>
                </a:solidFill>
                <a:latin typeface="Times New Roman"/>
              </a:rPr>
              <a:t>dengan</a:t>
            </a:r>
            <a:r>
              <a:rPr lang="en-US" sz="2399" dirty="0">
                <a:solidFill>
                  <a:srgbClr val="000000"/>
                </a:solidFill>
                <a:latin typeface="Times New Roman"/>
              </a:rPr>
              <a:t> </a:t>
            </a:r>
            <a:r>
              <a:rPr lang="en-US" sz="2399" dirty="0" err="1">
                <a:solidFill>
                  <a:srgbClr val="000000"/>
                </a:solidFill>
                <a:latin typeface="Times New Roman"/>
              </a:rPr>
              <a:t>kategori</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a:t>
            </a:r>
          </a:p>
          <a:p>
            <a:pPr algn="just">
              <a:lnSpc>
                <a:spcPts val="3359"/>
              </a:lnSpc>
            </a:pPr>
            <a:r>
              <a:rPr lang="en-US" sz="2399" dirty="0">
                <a:solidFill>
                  <a:srgbClr val="000000"/>
                </a:solidFill>
                <a:latin typeface="Times New Roman Bold"/>
              </a:rPr>
              <a:t>Saran:</a:t>
            </a:r>
          </a:p>
          <a:p>
            <a:pPr algn="just">
              <a:lnSpc>
                <a:spcPts val="3359"/>
              </a:lnSpc>
            </a:pPr>
            <a:r>
              <a:rPr lang="en-US" sz="2399" dirty="0">
                <a:solidFill>
                  <a:srgbClr val="000000"/>
                </a:solidFill>
                <a:latin typeface="Times New Roman"/>
              </a:rPr>
              <a:t>Saran yang </a:t>
            </a:r>
            <a:r>
              <a:rPr lang="en-US" sz="2399" dirty="0" err="1">
                <a:solidFill>
                  <a:srgbClr val="000000"/>
                </a:solidFill>
                <a:latin typeface="Times New Roman"/>
              </a:rPr>
              <a:t>diberikan</a:t>
            </a:r>
            <a:r>
              <a:rPr lang="en-US" sz="2399" dirty="0">
                <a:solidFill>
                  <a:srgbClr val="000000"/>
                </a:solidFill>
                <a:latin typeface="Times New Roman"/>
              </a:rPr>
              <a:t> </a:t>
            </a:r>
            <a:r>
              <a:rPr lang="en-US" sz="2399" dirty="0" err="1">
                <a:solidFill>
                  <a:srgbClr val="000000"/>
                </a:solidFill>
                <a:latin typeface="Times New Roman"/>
              </a:rPr>
              <a:t>untuk</a:t>
            </a:r>
            <a:r>
              <a:rPr lang="en-US" sz="2399" dirty="0">
                <a:solidFill>
                  <a:srgbClr val="000000"/>
                </a:solidFill>
                <a:latin typeface="Times New Roman"/>
              </a:rPr>
              <a:t> </a:t>
            </a:r>
            <a:r>
              <a:rPr lang="en-US" sz="2399" dirty="0" err="1">
                <a:solidFill>
                  <a:srgbClr val="000000"/>
                </a:solidFill>
                <a:latin typeface="Times New Roman"/>
              </a:rPr>
              <a:t>analisis</a:t>
            </a:r>
            <a:r>
              <a:rPr lang="en-US" sz="2399" dirty="0">
                <a:solidFill>
                  <a:srgbClr val="000000"/>
                </a:solidFill>
                <a:latin typeface="Times New Roman"/>
              </a:rPr>
              <a:t> </a:t>
            </a:r>
            <a:r>
              <a:rPr lang="en-US" sz="2399" dirty="0" err="1">
                <a:solidFill>
                  <a:srgbClr val="000000"/>
                </a:solidFill>
                <a:latin typeface="Times New Roman"/>
              </a:rPr>
              <a:t>selanjutnya</a:t>
            </a:r>
            <a:r>
              <a:rPr lang="en-US" sz="2399" dirty="0">
                <a:solidFill>
                  <a:srgbClr val="000000"/>
                </a:solidFill>
                <a:latin typeface="Times New Roman"/>
              </a:rPr>
              <a:t> </a:t>
            </a:r>
            <a:r>
              <a:rPr lang="en-US" sz="2399" dirty="0" err="1">
                <a:solidFill>
                  <a:srgbClr val="000000"/>
                </a:solidFill>
                <a:latin typeface="Times New Roman"/>
              </a:rPr>
              <a:t>yaitu</a:t>
            </a:r>
            <a:r>
              <a:rPr lang="en-US" sz="2399" dirty="0">
                <a:solidFill>
                  <a:srgbClr val="000000"/>
                </a:solidFill>
                <a:latin typeface="Times New Roman"/>
              </a:rPr>
              <a:t> </a:t>
            </a:r>
            <a:r>
              <a:rPr lang="en-US" sz="2399" dirty="0" err="1">
                <a:solidFill>
                  <a:srgbClr val="000000"/>
                </a:solidFill>
                <a:latin typeface="Times New Roman"/>
              </a:rPr>
              <a:t>menerapkan</a:t>
            </a:r>
            <a:r>
              <a:rPr lang="en-US" sz="2399" dirty="0">
                <a:solidFill>
                  <a:srgbClr val="000000"/>
                </a:solidFill>
                <a:latin typeface="Times New Roman"/>
              </a:rPr>
              <a:t> </a:t>
            </a:r>
            <a:r>
              <a:rPr lang="en-US" sz="2399" dirty="0" err="1">
                <a:solidFill>
                  <a:srgbClr val="000000"/>
                </a:solidFill>
                <a:latin typeface="Times New Roman Italics"/>
              </a:rPr>
              <a:t>stopwords</a:t>
            </a:r>
            <a:r>
              <a:rPr lang="en-US" sz="2399" dirty="0">
                <a:solidFill>
                  <a:srgbClr val="000000"/>
                </a:solidFill>
                <a:latin typeface="Times New Roman Italics"/>
              </a:rPr>
              <a:t> </a:t>
            </a:r>
            <a:r>
              <a:rPr lang="en-US" sz="2399" dirty="0" err="1">
                <a:solidFill>
                  <a:srgbClr val="000000"/>
                </a:solidFill>
                <a:latin typeface="Times New Roman"/>
              </a:rPr>
              <a:t>secara</a:t>
            </a:r>
            <a:r>
              <a:rPr lang="en-US" sz="2399" dirty="0">
                <a:solidFill>
                  <a:srgbClr val="000000"/>
                </a:solidFill>
                <a:latin typeface="Times New Roman"/>
              </a:rPr>
              <a:t> manual </a:t>
            </a:r>
            <a:r>
              <a:rPr lang="en-US" sz="2399" dirty="0" err="1">
                <a:solidFill>
                  <a:srgbClr val="000000"/>
                </a:solidFill>
                <a:latin typeface="Times New Roman"/>
              </a:rPr>
              <a:t>terlebih</a:t>
            </a:r>
            <a:r>
              <a:rPr lang="en-US" sz="2399" dirty="0">
                <a:solidFill>
                  <a:srgbClr val="000000"/>
                </a:solidFill>
                <a:latin typeface="Times New Roman"/>
              </a:rPr>
              <a:t> </a:t>
            </a:r>
            <a:r>
              <a:rPr lang="en-US" sz="2399" dirty="0" err="1">
                <a:solidFill>
                  <a:srgbClr val="000000"/>
                </a:solidFill>
                <a:latin typeface="Times New Roman"/>
              </a:rPr>
              <a:t>dahulu</a:t>
            </a:r>
            <a:r>
              <a:rPr lang="en-US" sz="2399" dirty="0">
                <a:solidFill>
                  <a:srgbClr val="000000"/>
                </a:solidFill>
                <a:latin typeface="Times New Roman"/>
              </a:rPr>
              <a:t> agar </a:t>
            </a:r>
            <a:r>
              <a:rPr lang="en-US" sz="2399" dirty="0" err="1">
                <a:solidFill>
                  <a:srgbClr val="000000"/>
                </a:solidFill>
                <a:latin typeface="Times New Roman"/>
              </a:rPr>
              <a:t>dapat</a:t>
            </a:r>
            <a:r>
              <a:rPr lang="en-US" sz="2399" dirty="0">
                <a:solidFill>
                  <a:srgbClr val="000000"/>
                </a:solidFill>
                <a:latin typeface="Times New Roman"/>
              </a:rPr>
              <a:t> </a:t>
            </a:r>
            <a:r>
              <a:rPr lang="en-US" sz="2399" dirty="0" err="1">
                <a:solidFill>
                  <a:srgbClr val="000000"/>
                </a:solidFill>
                <a:latin typeface="Times New Roman"/>
              </a:rPr>
              <a:t>menghilangkan</a:t>
            </a:r>
            <a:r>
              <a:rPr lang="en-US" sz="2399" dirty="0">
                <a:solidFill>
                  <a:srgbClr val="000000"/>
                </a:solidFill>
                <a:latin typeface="Times New Roman"/>
              </a:rPr>
              <a:t> kata-kata yang </a:t>
            </a:r>
            <a:r>
              <a:rPr lang="en-US" sz="2399" dirty="0" err="1">
                <a:solidFill>
                  <a:srgbClr val="000000"/>
                </a:solidFill>
                <a:latin typeface="Times New Roman"/>
              </a:rPr>
              <a:t>tidak</a:t>
            </a:r>
            <a:r>
              <a:rPr lang="en-US" sz="2399" dirty="0">
                <a:solidFill>
                  <a:srgbClr val="000000"/>
                </a:solidFill>
                <a:latin typeface="Times New Roman"/>
              </a:rPr>
              <a:t> </a:t>
            </a:r>
            <a:r>
              <a:rPr lang="en-US" sz="2399" dirty="0" err="1">
                <a:solidFill>
                  <a:srgbClr val="000000"/>
                </a:solidFill>
                <a:latin typeface="Times New Roman"/>
              </a:rPr>
              <a:t>diperlukan</a:t>
            </a:r>
            <a:r>
              <a:rPr lang="en-US" sz="2399" dirty="0">
                <a:solidFill>
                  <a:srgbClr val="000000"/>
                </a:solidFill>
                <a:latin typeface="Times New Roman"/>
              </a:rPr>
              <a:t> </a:t>
            </a:r>
            <a:r>
              <a:rPr lang="en-US" sz="2399" dirty="0" err="1">
                <a:solidFill>
                  <a:srgbClr val="000000"/>
                </a:solidFill>
                <a:latin typeface="Times New Roman"/>
              </a:rPr>
              <a:t>dan</a:t>
            </a:r>
            <a:r>
              <a:rPr lang="en-US" sz="2399" dirty="0">
                <a:solidFill>
                  <a:srgbClr val="000000"/>
                </a:solidFill>
                <a:latin typeface="Times New Roman"/>
              </a:rPr>
              <a:t> </a:t>
            </a:r>
            <a:r>
              <a:rPr lang="en-US" sz="2399" dirty="0" err="1">
                <a:solidFill>
                  <a:srgbClr val="000000"/>
                </a:solidFill>
                <a:latin typeface="Times New Roman"/>
              </a:rPr>
              <a:t>hasil</a:t>
            </a:r>
            <a:r>
              <a:rPr lang="en-US" sz="2399" dirty="0">
                <a:solidFill>
                  <a:srgbClr val="000000"/>
                </a:solidFill>
                <a:latin typeface="Times New Roman"/>
              </a:rPr>
              <a:t> </a:t>
            </a:r>
            <a:r>
              <a:rPr lang="en-US" sz="2399" dirty="0" err="1">
                <a:solidFill>
                  <a:srgbClr val="000000"/>
                </a:solidFill>
                <a:latin typeface="Times New Roman"/>
              </a:rPr>
              <a:t>akurasi</a:t>
            </a:r>
            <a:r>
              <a:rPr lang="en-US" sz="2399" dirty="0">
                <a:solidFill>
                  <a:srgbClr val="000000"/>
                </a:solidFill>
                <a:latin typeface="Times New Roman"/>
              </a:rPr>
              <a:t> model </a:t>
            </a:r>
            <a:r>
              <a:rPr lang="en-US" sz="2399" dirty="0" err="1">
                <a:solidFill>
                  <a:srgbClr val="000000"/>
                </a:solidFill>
                <a:latin typeface="Times New Roman"/>
              </a:rPr>
              <a:t>lebih</a:t>
            </a:r>
            <a:r>
              <a:rPr lang="en-US" sz="2399" dirty="0">
                <a:solidFill>
                  <a:srgbClr val="000000"/>
                </a:solidFill>
                <a:latin typeface="Times New Roman"/>
              </a:rPr>
              <a:t> </a:t>
            </a:r>
            <a:r>
              <a:rPr lang="en-US" sz="2399" dirty="0" err="1">
                <a:solidFill>
                  <a:srgbClr val="000000"/>
                </a:solidFill>
                <a:latin typeface="Times New Roman"/>
              </a:rPr>
              <a:t>baik</a:t>
            </a:r>
            <a:r>
              <a:rPr lang="en-US" sz="2399" dirty="0">
                <a:solidFill>
                  <a:srgbClr val="000000"/>
                </a:solidFill>
                <a:latin typeface="Times New Roman"/>
              </a:rPr>
              <a:t> </a:t>
            </a:r>
            <a:r>
              <a:rPr lang="en-US" sz="2399" dirty="0" err="1">
                <a:solidFill>
                  <a:srgbClr val="000000"/>
                </a:solidFill>
                <a:latin typeface="Times New Roman"/>
              </a:rPr>
              <a:t>daripada</a:t>
            </a:r>
            <a:r>
              <a:rPr lang="en-US" sz="2399" dirty="0">
                <a:solidFill>
                  <a:srgbClr val="000000"/>
                </a:solidFill>
                <a:latin typeface="Times New Roman"/>
              </a:rPr>
              <a:t> </a:t>
            </a:r>
            <a:r>
              <a:rPr lang="en-US" sz="2399" dirty="0" err="1">
                <a:solidFill>
                  <a:srgbClr val="000000"/>
                </a:solidFill>
                <a:latin typeface="Times New Roman"/>
              </a:rPr>
              <a:t>menggunakan</a:t>
            </a:r>
            <a:r>
              <a:rPr lang="en-US" sz="2399" dirty="0">
                <a:solidFill>
                  <a:srgbClr val="000000"/>
                </a:solidFill>
                <a:latin typeface="Times New Roman"/>
              </a:rPr>
              <a:t> </a:t>
            </a:r>
            <a:r>
              <a:rPr lang="en-US" sz="2399" dirty="0" err="1">
                <a:solidFill>
                  <a:srgbClr val="000000"/>
                </a:solidFill>
                <a:latin typeface="Times New Roman Italics"/>
              </a:rPr>
              <a:t>stopwords</a:t>
            </a:r>
            <a:r>
              <a:rPr lang="en-US" sz="2399" dirty="0">
                <a:solidFill>
                  <a:srgbClr val="000000"/>
                </a:solidFill>
                <a:latin typeface="Times New Roman Italics"/>
              </a:rPr>
              <a:t> </a:t>
            </a:r>
            <a:r>
              <a:rPr lang="en-US" sz="2399" dirty="0">
                <a:solidFill>
                  <a:srgbClr val="000000"/>
                </a:solidFill>
                <a:latin typeface="Times New Roman"/>
              </a:rPr>
              <a:t>yang </a:t>
            </a:r>
            <a:r>
              <a:rPr lang="en-US" sz="2399" dirty="0" err="1">
                <a:solidFill>
                  <a:srgbClr val="000000"/>
                </a:solidFill>
                <a:latin typeface="Times New Roman"/>
              </a:rPr>
              <a:t>sudah</a:t>
            </a:r>
            <a:r>
              <a:rPr lang="en-US" sz="2399" dirty="0">
                <a:solidFill>
                  <a:srgbClr val="000000"/>
                </a:solidFill>
                <a:latin typeface="Times New Roman"/>
              </a:rPr>
              <a:t> </a:t>
            </a:r>
            <a:r>
              <a:rPr lang="en-US" sz="2399" dirty="0" err="1">
                <a:solidFill>
                  <a:srgbClr val="000000"/>
                </a:solidFill>
                <a:latin typeface="Times New Roman"/>
              </a:rPr>
              <a:t>tersedia</a:t>
            </a:r>
            <a:r>
              <a:rPr lang="en-US" sz="2399" dirty="0">
                <a:solidFill>
                  <a:srgbClr val="000000"/>
                </a:solidFill>
                <a:latin typeface="Times New Roman"/>
              </a:rPr>
              <a:t>.</a:t>
            </a:r>
            <a:r>
              <a:rPr lang="en-US" sz="2399" dirty="0">
                <a:solidFill>
                  <a:srgbClr val="000000"/>
                </a:solidFill>
                <a:latin typeface="Times New Roman Italics"/>
              </a:rPr>
              <a:t> </a:t>
            </a:r>
            <a:r>
              <a:rPr lang="en-US" sz="2399" dirty="0" err="1">
                <a:solidFill>
                  <a:srgbClr val="000000"/>
                </a:solidFill>
                <a:latin typeface="Times New Roman"/>
              </a:rPr>
              <a:t>Kemudian</a:t>
            </a:r>
            <a:r>
              <a:rPr lang="en-US" sz="2399" dirty="0">
                <a:solidFill>
                  <a:srgbClr val="000000"/>
                </a:solidFill>
                <a:latin typeface="Times New Roman"/>
              </a:rPr>
              <a:t> </a:t>
            </a:r>
            <a:r>
              <a:rPr lang="en-US" sz="2399" dirty="0" err="1">
                <a:solidFill>
                  <a:srgbClr val="000000"/>
                </a:solidFill>
                <a:latin typeface="Times New Roman"/>
              </a:rPr>
              <a:t>melakukan</a:t>
            </a:r>
            <a:r>
              <a:rPr lang="en-US" sz="2399" dirty="0">
                <a:solidFill>
                  <a:srgbClr val="000000"/>
                </a:solidFill>
                <a:latin typeface="Times New Roman"/>
              </a:rPr>
              <a:t> </a:t>
            </a:r>
            <a:r>
              <a:rPr lang="en-US" sz="2399" dirty="0" err="1">
                <a:solidFill>
                  <a:srgbClr val="000000"/>
                </a:solidFill>
                <a:latin typeface="Times New Roman"/>
              </a:rPr>
              <a:t>visualisasi</a:t>
            </a:r>
            <a:r>
              <a:rPr lang="en-US" sz="2399" dirty="0">
                <a:solidFill>
                  <a:srgbClr val="000000"/>
                </a:solidFill>
                <a:latin typeface="Times New Roman"/>
              </a:rPr>
              <a:t> </a:t>
            </a:r>
            <a:r>
              <a:rPr lang="en-US" sz="2399" dirty="0" err="1">
                <a:solidFill>
                  <a:srgbClr val="000000"/>
                </a:solidFill>
                <a:latin typeface="Times New Roman"/>
              </a:rPr>
              <a:t>menggunakan</a:t>
            </a:r>
            <a:r>
              <a:rPr lang="en-US" sz="2399" dirty="0">
                <a:solidFill>
                  <a:srgbClr val="000000"/>
                </a:solidFill>
                <a:latin typeface="Times New Roman"/>
              </a:rPr>
              <a:t> </a:t>
            </a:r>
            <a:r>
              <a:rPr lang="en-US" sz="2399" dirty="0" err="1">
                <a:solidFill>
                  <a:srgbClr val="000000"/>
                </a:solidFill>
                <a:latin typeface="Times New Roman Italics"/>
              </a:rPr>
              <a:t>wordcloud</a:t>
            </a:r>
            <a:r>
              <a:rPr lang="en-US" sz="2399" dirty="0">
                <a:solidFill>
                  <a:srgbClr val="000000"/>
                </a:solidFill>
                <a:latin typeface="Times New Roman"/>
              </a:rPr>
              <a:t>, </a:t>
            </a:r>
            <a:r>
              <a:rPr lang="en-US" sz="2399" dirty="0" err="1">
                <a:solidFill>
                  <a:srgbClr val="000000"/>
                </a:solidFill>
                <a:latin typeface="Times New Roman"/>
              </a:rPr>
              <a:t>sehingga</a:t>
            </a:r>
            <a:r>
              <a:rPr lang="en-US" sz="2399" dirty="0">
                <a:solidFill>
                  <a:srgbClr val="000000"/>
                </a:solidFill>
                <a:latin typeface="Times New Roman"/>
              </a:rPr>
              <a:t> </a:t>
            </a:r>
            <a:r>
              <a:rPr lang="en-US" sz="2399" dirty="0" err="1">
                <a:solidFill>
                  <a:srgbClr val="000000"/>
                </a:solidFill>
                <a:latin typeface="Times New Roman"/>
              </a:rPr>
              <a:t>dapat</a:t>
            </a:r>
            <a:r>
              <a:rPr lang="en-US" sz="2399" dirty="0">
                <a:solidFill>
                  <a:srgbClr val="000000"/>
                </a:solidFill>
                <a:latin typeface="Times New Roman"/>
              </a:rPr>
              <a:t> </a:t>
            </a:r>
            <a:r>
              <a:rPr lang="en-US" sz="2399" dirty="0" err="1">
                <a:solidFill>
                  <a:srgbClr val="000000"/>
                </a:solidFill>
                <a:latin typeface="Times New Roman"/>
              </a:rPr>
              <a:t>memperoleh</a:t>
            </a:r>
            <a:r>
              <a:rPr lang="en-US" sz="2399" dirty="0">
                <a:solidFill>
                  <a:srgbClr val="000000"/>
                </a:solidFill>
                <a:latin typeface="Times New Roman"/>
              </a:rPr>
              <a:t> </a:t>
            </a:r>
            <a:r>
              <a:rPr lang="en-US" sz="2399" dirty="0" err="1">
                <a:solidFill>
                  <a:srgbClr val="000000"/>
                </a:solidFill>
                <a:latin typeface="Times New Roman"/>
              </a:rPr>
              <a:t>kesesuaian</a:t>
            </a:r>
            <a:r>
              <a:rPr lang="en-US" sz="2399" dirty="0">
                <a:solidFill>
                  <a:srgbClr val="000000"/>
                </a:solidFill>
                <a:latin typeface="Times New Roman"/>
              </a:rPr>
              <a:t> kata yang </a:t>
            </a:r>
            <a:r>
              <a:rPr lang="en-US" sz="2399" dirty="0" err="1">
                <a:solidFill>
                  <a:srgbClr val="000000"/>
                </a:solidFill>
                <a:latin typeface="Times New Roman"/>
              </a:rPr>
              <a:t>sering</a:t>
            </a:r>
            <a:r>
              <a:rPr lang="en-US" sz="2399" dirty="0">
                <a:solidFill>
                  <a:srgbClr val="000000"/>
                </a:solidFill>
                <a:latin typeface="Times New Roman"/>
              </a:rPr>
              <a:t> </a:t>
            </a:r>
            <a:r>
              <a:rPr lang="en-US" sz="2399" dirty="0" err="1">
                <a:solidFill>
                  <a:srgbClr val="000000"/>
                </a:solidFill>
                <a:latin typeface="Times New Roman"/>
              </a:rPr>
              <a:t>muncul</a:t>
            </a:r>
            <a:r>
              <a:rPr lang="en-US" sz="2399" dirty="0">
                <a:solidFill>
                  <a:srgbClr val="000000"/>
                </a:solidFill>
                <a:latin typeface="Times New Roman"/>
              </a:rPr>
              <a:t> </a:t>
            </a:r>
            <a:r>
              <a:rPr lang="en-US" sz="2399" dirty="0" err="1">
                <a:solidFill>
                  <a:srgbClr val="000000"/>
                </a:solidFill>
                <a:latin typeface="Times New Roman"/>
              </a:rPr>
              <a:t>dengan</a:t>
            </a:r>
            <a:r>
              <a:rPr lang="en-US" sz="2399" dirty="0">
                <a:solidFill>
                  <a:srgbClr val="000000"/>
                </a:solidFill>
                <a:latin typeface="Times New Roman"/>
              </a:rPr>
              <a:t> </a:t>
            </a:r>
            <a:r>
              <a:rPr lang="en-US" sz="2399" dirty="0" err="1">
                <a:solidFill>
                  <a:srgbClr val="000000"/>
                </a:solidFill>
                <a:latin typeface="Times New Roman"/>
              </a:rPr>
              <a:t>masing-masing</a:t>
            </a:r>
            <a:r>
              <a:rPr lang="en-US" sz="2399" dirty="0">
                <a:solidFill>
                  <a:srgbClr val="000000"/>
                </a:solidFill>
                <a:latin typeface="Times New Roman"/>
              </a:rPr>
              <a:t> </a:t>
            </a:r>
            <a:r>
              <a:rPr lang="en-US" sz="2399" dirty="0" err="1">
                <a:solidFill>
                  <a:srgbClr val="000000"/>
                </a:solidFill>
                <a:latin typeface="Times New Roman"/>
              </a:rPr>
              <a:t>kategori</a:t>
            </a:r>
            <a:r>
              <a:rPr lang="en-US" sz="2399" dirty="0">
                <a:solidFill>
                  <a:srgbClr val="000000"/>
                </a:solidFill>
                <a:latin typeface="Times New Roman"/>
              </a:rPr>
              <a:t> </a:t>
            </a:r>
            <a:r>
              <a:rPr lang="en-US" sz="2399" dirty="0" err="1">
                <a:solidFill>
                  <a:srgbClr val="000000"/>
                </a:solidFill>
                <a:latin typeface="Times New Roman"/>
              </a:rPr>
              <a:t>sentimen</a:t>
            </a:r>
            <a:r>
              <a:rPr lang="en-US" sz="2399" dirty="0">
                <a:solidFill>
                  <a:srgbClr val="000000"/>
                </a:solidFill>
                <a:latin typeface="Times New Roman"/>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31647" y="-5516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4" name="Freeform 4"/>
          <p:cNvSpPr/>
          <p:nvPr/>
        </p:nvSpPr>
        <p:spPr>
          <a:xfrm>
            <a:off x="2384477" y="4467193"/>
            <a:ext cx="13708378" cy="3615585"/>
          </a:xfrm>
          <a:custGeom>
            <a:avLst/>
            <a:gdLst/>
            <a:ahLst/>
            <a:cxnLst/>
            <a:rect l="l" t="t" r="r" b="b"/>
            <a:pathLst>
              <a:path w="13708378" h="3615585">
                <a:moveTo>
                  <a:pt x="0" y="0"/>
                </a:moveTo>
                <a:lnTo>
                  <a:pt x="13708378" y="0"/>
                </a:lnTo>
                <a:lnTo>
                  <a:pt x="13708378" y="3615585"/>
                </a:lnTo>
                <a:lnTo>
                  <a:pt x="0" y="3615585"/>
                </a:lnTo>
                <a:lnTo>
                  <a:pt x="0" y="0"/>
                </a:lnTo>
                <a:close/>
              </a:path>
            </a:pathLst>
          </a:custGeom>
          <a:blipFill>
            <a:blip r:embed="rId2"/>
            <a:stretch>
              <a:fillRect/>
            </a:stretch>
          </a:blipFill>
        </p:spPr>
      </p:sp>
      <p:sp>
        <p:nvSpPr>
          <p:cNvPr id="5" name="TextBox 5"/>
          <p:cNvSpPr txBox="1"/>
          <p:nvPr/>
        </p:nvSpPr>
        <p:spPr>
          <a:xfrm>
            <a:off x="1342168" y="2648681"/>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1</a:t>
            </a:r>
          </a:p>
        </p:txBody>
      </p:sp>
      <p:sp>
        <p:nvSpPr>
          <p:cNvPr id="6" name="TextBox 6"/>
          <p:cNvSpPr txBox="1"/>
          <p:nvPr/>
        </p:nvSpPr>
        <p:spPr>
          <a:xfrm>
            <a:off x="1342168" y="5103842"/>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2</a:t>
            </a:r>
          </a:p>
        </p:txBody>
      </p:sp>
      <p:sp>
        <p:nvSpPr>
          <p:cNvPr id="7" name="TextBox 7"/>
          <p:cNvSpPr txBox="1"/>
          <p:nvPr/>
        </p:nvSpPr>
        <p:spPr>
          <a:xfrm>
            <a:off x="1342168" y="7559003"/>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3</a:t>
            </a:r>
          </a:p>
        </p:txBody>
      </p:sp>
      <p:sp>
        <p:nvSpPr>
          <p:cNvPr id="8" name="TextBox 8"/>
          <p:cNvSpPr txBox="1"/>
          <p:nvPr/>
        </p:nvSpPr>
        <p:spPr>
          <a:xfrm>
            <a:off x="739775" y="682235"/>
            <a:ext cx="7915755" cy="600075"/>
          </a:xfrm>
          <a:prstGeom prst="rect">
            <a:avLst/>
          </a:prstGeom>
        </p:spPr>
        <p:txBody>
          <a:bodyPr lIns="0" tIns="0" rIns="0" bIns="0" rtlCol="0" anchor="t">
            <a:spAutoFit/>
          </a:bodyPr>
          <a:lstStyle/>
          <a:p>
            <a:pPr>
              <a:lnSpc>
                <a:spcPts val="4200"/>
              </a:lnSpc>
            </a:pPr>
            <a:r>
              <a:rPr lang="en-US" sz="4000" spc="200">
                <a:solidFill>
                  <a:srgbClr val="000000"/>
                </a:solidFill>
                <a:latin typeface="Poppins ExtraBold"/>
              </a:rPr>
              <a:t>Metode Penelitian</a:t>
            </a:r>
          </a:p>
        </p:txBody>
      </p:sp>
      <p:sp>
        <p:nvSpPr>
          <p:cNvPr id="9" name="TextBox 9"/>
          <p:cNvSpPr txBox="1"/>
          <p:nvPr/>
        </p:nvSpPr>
        <p:spPr>
          <a:xfrm>
            <a:off x="739775" y="1359049"/>
            <a:ext cx="4459075" cy="431798"/>
          </a:xfrm>
          <a:prstGeom prst="rect">
            <a:avLst/>
          </a:prstGeom>
        </p:spPr>
        <p:txBody>
          <a:bodyPr lIns="0" tIns="0" rIns="0" bIns="0" rtlCol="0" anchor="t">
            <a:spAutoFit/>
          </a:bodyPr>
          <a:lstStyle/>
          <a:p>
            <a:pPr>
              <a:lnSpc>
                <a:spcPts val="3500"/>
              </a:lnSpc>
            </a:pPr>
            <a:r>
              <a:rPr lang="en-US" sz="2500">
                <a:solidFill>
                  <a:srgbClr val="000000"/>
                </a:solidFill>
                <a:latin typeface="Canva Sans Bold"/>
              </a:rPr>
              <a:t>Deskripsi Data</a:t>
            </a:r>
          </a:p>
        </p:txBody>
      </p:sp>
      <p:sp>
        <p:nvSpPr>
          <p:cNvPr id="10" name="TextBox 10"/>
          <p:cNvSpPr txBox="1"/>
          <p:nvPr/>
        </p:nvSpPr>
        <p:spPr>
          <a:xfrm>
            <a:off x="6536021" y="3930618"/>
            <a:ext cx="5405289" cy="453391"/>
          </a:xfrm>
          <a:prstGeom prst="rect">
            <a:avLst/>
          </a:prstGeom>
        </p:spPr>
        <p:txBody>
          <a:bodyPr lIns="0" tIns="0" rIns="0" bIns="0" rtlCol="0" anchor="t">
            <a:spAutoFit/>
          </a:bodyPr>
          <a:lstStyle/>
          <a:p>
            <a:pPr algn="ctr">
              <a:lnSpc>
                <a:spcPts val="3359"/>
              </a:lnSpc>
            </a:pPr>
            <a:r>
              <a:rPr lang="en-US" sz="2399">
                <a:solidFill>
                  <a:srgbClr val="000000"/>
                </a:solidFill>
                <a:latin typeface="Times New Roman"/>
              </a:rPr>
              <a:t>Tabel 1. Contoh Struktur Data Penelitian</a:t>
            </a:r>
          </a:p>
        </p:txBody>
      </p:sp>
      <p:sp>
        <p:nvSpPr>
          <p:cNvPr id="11" name="TextBox 11"/>
          <p:cNvSpPr txBox="1"/>
          <p:nvPr/>
        </p:nvSpPr>
        <p:spPr>
          <a:xfrm>
            <a:off x="619537" y="8576309"/>
            <a:ext cx="17118020" cy="1710691"/>
          </a:xfrm>
          <a:prstGeom prst="rect">
            <a:avLst/>
          </a:prstGeom>
        </p:spPr>
        <p:txBody>
          <a:bodyPr lIns="0" tIns="0" rIns="0" bIns="0" rtlCol="0" anchor="t">
            <a:spAutoFit/>
          </a:bodyPr>
          <a:lstStyle/>
          <a:p>
            <a:pPr algn="just">
              <a:lnSpc>
                <a:spcPts val="3359"/>
              </a:lnSpc>
            </a:pPr>
            <a:r>
              <a:rPr lang="en-US" sz="2399">
                <a:solidFill>
                  <a:srgbClr val="000000"/>
                </a:solidFill>
                <a:latin typeface="Times New Roman"/>
              </a:rPr>
              <a:t>Jenis EDA </a:t>
            </a:r>
            <a:r>
              <a:rPr lang="en-US" sz="2399">
                <a:solidFill>
                  <a:srgbClr val="000000"/>
                </a:solidFill>
                <a:latin typeface="Times New Roman Italics"/>
              </a:rPr>
              <a:t>(Exploratory Data Analysis)</a:t>
            </a:r>
            <a:r>
              <a:rPr lang="en-US" sz="2399">
                <a:solidFill>
                  <a:srgbClr val="000000"/>
                </a:solidFill>
                <a:latin typeface="Times New Roman"/>
              </a:rPr>
              <a:t> yang digunakan, yaitu </a:t>
            </a:r>
            <a:r>
              <a:rPr lang="en-US" sz="2399">
                <a:solidFill>
                  <a:srgbClr val="000000"/>
                </a:solidFill>
                <a:latin typeface="Times New Roman Italics"/>
              </a:rPr>
              <a:t>univariate analysis </a:t>
            </a:r>
            <a:r>
              <a:rPr lang="en-US" sz="2399">
                <a:solidFill>
                  <a:srgbClr val="000000"/>
                </a:solidFill>
                <a:latin typeface="Times New Roman"/>
              </a:rPr>
              <a:t>dan </a:t>
            </a:r>
            <a:r>
              <a:rPr lang="en-US" sz="2399">
                <a:solidFill>
                  <a:srgbClr val="000000"/>
                </a:solidFill>
                <a:latin typeface="Times New Roman Italics"/>
              </a:rPr>
              <a:t>bivariate analysis. Univariate analysis </a:t>
            </a:r>
            <a:r>
              <a:rPr lang="en-US" sz="2399">
                <a:solidFill>
                  <a:srgbClr val="000000"/>
                </a:solidFill>
                <a:latin typeface="Times New Roman"/>
              </a:rPr>
              <a:t>untuk mendeskripsikan frekuensi sentimen positif, netral, dan negatif dan </a:t>
            </a:r>
            <a:r>
              <a:rPr lang="en-US" sz="2399">
                <a:solidFill>
                  <a:srgbClr val="000000"/>
                </a:solidFill>
                <a:latin typeface="Times New Roman Italics"/>
              </a:rPr>
              <a:t>bivariate analysis</a:t>
            </a:r>
            <a:r>
              <a:rPr lang="en-US" sz="2399">
                <a:solidFill>
                  <a:srgbClr val="000000"/>
                </a:solidFill>
                <a:latin typeface="Times New Roman"/>
              </a:rPr>
              <a:t> untuk memberikan informasi mengenai nilai prediksi dan nilai aktual dari model NN dan LSTM.</a:t>
            </a:r>
          </a:p>
          <a:p>
            <a:pPr algn="just">
              <a:lnSpc>
                <a:spcPts val="3359"/>
              </a:lnSpc>
            </a:pPr>
            <a:endParaRPr lang="en-US" sz="2399">
              <a:solidFill>
                <a:srgbClr val="000000"/>
              </a:solidFill>
              <a:latin typeface="Times New Roman"/>
            </a:endParaRPr>
          </a:p>
        </p:txBody>
      </p:sp>
      <p:sp>
        <p:nvSpPr>
          <p:cNvPr id="12" name="TextBox 12"/>
          <p:cNvSpPr txBox="1"/>
          <p:nvPr/>
        </p:nvSpPr>
        <p:spPr>
          <a:xfrm>
            <a:off x="619537" y="8208010"/>
            <a:ext cx="4459075" cy="869948"/>
          </a:xfrm>
          <a:prstGeom prst="rect">
            <a:avLst/>
          </a:prstGeom>
        </p:spPr>
        <p:txBody>
          <a:bodyPr lIns="0" tIns="0" rIns="0" bIns="0" rtlCol="0" anchor="t">
            <a:spAutoFit/>
          </a:bodyPr>
          <a:lstStyle/>
          <a:p>
            <a:pPr>
              <a:lnSpc>
                <a:spcPts val="3500"/>
              </a:lnSpc>
            </a:pPr>
            <a:r>
              <a:rPr lang="en-US" sz="2500">
                <a:solidFill>
                  <a:srgbClr val="000000"/>
                </a:solidFill>
                <a:latin typeface="Canva Sans Bold"/>
              </a:rPr>
              <a:t>Analisis dan Visualisasi:</a:t>
            </a:r>
          </a:p>
          <a:p>
            <a:pPr>
              <a:lnSpc>
                <a:spcPts val="3500"/>
              </a:lnSpc>
            </a:pPr>
            <a:endParaRPr lang="en-US" sz="2500">
              <a:solidFill>
                <a:srgbClr val="000000"/>
              </a:solidFill>
              <a:latin typeface="Canva Sans Bold"/>
            </a:endParaRPr>
          </a:p>
        </p:txBody>
      </p:sp>
      <p:sp>
        <p:nvSpPr>
          <p:cNvPr id="13" name="TextBox 13"/>
          <p:cNvSpPr txBox="1"/>
          <p:nvPr/>
        </p:nvSpPr>
        <p:spPr>
          <a:xfrm>
            <a:off x="739775" y="1829486"/>
            <a:ext cx="16997781" cy="2129791"/>
          </a:xfrm>
          <a:prstGeom prst="rect">
            <a:avLst/>
          </a:prstGeom>
        </p:spPr>
        <p:txBody>
          <a:bodyPr lIns="0" tIns="0" rIns="0" bIns="0" rtlCol="0" anchor="t">
            <a:spAutoFit/>
          </a:bodyPr>
          <a:lstStyle/>
          <a:p>
            <a:pPr algn="just">
              <a:lnSpc>
                <a:spcPts val="3359"/>
              </a:lnSpc>
            </a:pPr>
            <a:r>
              <a:rPr lang="en-US" sz="2399">
                <a:solidFill>
                  <a:srgbClr val="000000"/>
                </a:solidFill>
                <a:latin typeface="Times New Roman"/>
              </a:rPr>
              <a:t>Data yang digunakan dalam penelitian ini merupakan data yang disediakan oleh Binar Academy. Data tersebut memuat berbagai macam komentar pengguna media sosial dalam Bahasa Indonesia sebanyak 11.000. </a:t>
            </a:r>
          </a:p>
          <a:p>
            <a:pPr algn="just">
              <a:lnSpc>
                <a:spcPts val="3359"/>
              </a:lnSpc>
            </a:pPr>
            <a:r>
              <a:rPr lang="en-US" sz="2399">
                <a:solidFill>
                  <a:srgbClr val="000000"/>
                </a:solidFill>
                <a:latin typeface="Times New Roman"/>
              </a:rPr>
              <a:t>Penelitian ini menggunakan metode analisis </a:t>
            </a:r>
            <a:r>
              <a:rPr lang="en-US" sz="2399">
                <a:solidFill>
                  <a:srgbClr val="000000"/>
                </a:solidFill>
                <a:latin typeface="Times New Roman Italics"/>
              </a:rPr>
              <a:t>descriptive analytics</a:t>
            </a:r>
            <a:r>
              <a:rPr lang="en-US" sz="2399">
                <a:solidFill>
                  <a:srgbClr val="000000"/>
                </a:solidFill>
                <a:latin typeface="Times New Roman"/>
              </a:rPr>
              <a:t> dan </a:t>
            </a:r>
            <a:r>
              <a:rPr lang="en-US" sz="2399">
                <a:solidFill>
                  <a:srgbClr val="000000"/>
                </a:solidFill>
                <a:latin typeface="Times New Roman Italics"/>
              </a:rPr>
              <a:t>predictive analytics</a:t>
            </a:r>
            <a:r>
              <a:rPr lang="en-US" sz="2399">
                <a:solidFill>
                  <a:srgbClr val="000000"/>
                </a:solidFill>
                <a:latin typeface="Times New Roman"/>
              </a:rPr>
              <a:t>. </a:t>
            </a:r>
            <a:r>
              <a:rPr lang="en-US" sz="2399">
                <a:solidFill>
                  <a:srgbClr val="000000"/>
                </a:solidFill>
                <a:latin typeface="Times New Roman Italics"/>
              </a:rPr>
              <a:t>Descriptive analytics</a:t>
            </a:r>
            <a:r>
              <a:rPr lang="en-US" sz="2399">
                <a:solidFill>
                  <a:srgbClr val="000000"/>
                </a:solidFill>
                <a:latin typeface="Times New Roman"/>
              </a:rPr>
              <a:t> bertujuan untuk mendeskripsikan kondisi dan pola data, seperti melihat statistik sentimen pengguna media sosial di waktu tertentu. Sedangkan </a:t>
            </a:r>
            <a:r>
              <a:rPr lang="en-US" sz="2399">
                <a:solidFill>
                  <a:srgbClr val="000000"/>
                </a:solidFill>
                <a:latin typeface="Times New Roman Italics"/>
              </a:rPr>
              <a:t>predictive analytics</a:t>
            </a:r>
            <a:r>
              <a:rPr lang="en-US" sz="2399">
                <a:solidFill>
                  <a:srgbClr val="000000"/>
                </a:solidFill>
                <a:latin typeface="Times New Roman"/>
              </a:rPr>
              <a:t>, digunakan untuk mencari tahu sentimen apa yang akan muncul berdasarkan data sebelumnya.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31647" y="-551627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4" name="Freeform 4"/>
          <p:cNvSpPr/>
          <p:nvPr/>
        </p:nvSpPr>
        <p:spPr>
          <a:xfrm>
            <a:off x="1460526" y="2943906"/>
            <a:ext cx="7074766" cy="6039893"/>
          </a:xfrm>
          <a:custGeom>
            <a:avLst/>
            <a:gdLst/>
            <a:ahLst/>
            <a:cxnLst/>
            <a:rect l="l" t="t" r="r" b="b"/>
            <a:pathLst>
              <a:path w="7074766" h="6039893">
                <a:moveTo>
                  <a:pt x="0" y="0"/>
                </a:moveTo>
                <a:lnTo>
                  <a:pt x="7074765" y="0"/>
                </a:lnTo>
                <a:lnTo>
                  <a:pt x="7074765" y="6039894"/>
                </a:lnTo>
                <a:lnTo>
                  <a:pt x="0" y="6039894"/>
                </a:lnTo>
                <a:lnTo>
                  <a:pt x="0" y="0"/>
                </a:lnTo>
                <a:close/>
              </a:path>
            </a:pathLst>
          </a:custGeom>
          <a:blipFill>
            <a:blip r:embed="rId2"/>
            <a:stretch>
              <a:fillRect/>
            </a:stretch>
          </a:blipFill>
        </p:spPr>
      </p:sp>
      <p:sp>
        <p:nvSpPr>
          <p:cNvPr id="5" name="Freeform 5"/>
          <p:cNvSpPr/>
          <p:nvPr/>
        </p:nvSpPr>
        <p:spPr>
          <a:xfrm>
            <a:off x="10501825" y="1994631"/>
            <a:ext cx="6054494" cy="7374789"/>
          </a:xfrm>
          <a:custGeom>
            <a:avLst/>
            <a:gdLst/>
            <a:ahLst/>
            <a:cxnLst/>
            <a:rect l="l" t="t" r="r" b="b"/>
            <a:pathLst>
              <a:path w="6054494" h="7374789">
                <a:moveTo>
                  <a:pt x="0" y="0"/>
                </a:moveTo>
                <a:lnTo>
                  <a:pt x="6054494" y="0"/>
                </a:lnTo>
                <a:lnTo>
                  <a:pt x="6054494" y="7374788"/>
                </a:lnTo>
                <a:lnTo>
                  <a:pt x="0" y="7374788"/>
                </a:lnTo>
                <a:lnTo>
                  <a:pt x="0" y="0"/>
                </a:lnTo>
                <a:close/>
              </a:path>
            </a:pathLst>
          </a:custGeom>
          <a:blipFill>
            <a:blip r:embed="rId3"/>
            <a:stretch>
              <a:fillRect/>
            </a:stretch>
          </a:blipFill>
        </p:spPr>
      </p:sp>
      <p:sp>
        <p:nvSpPr>
          <p:cNvPr id="6" name="TextBox 6"/>
          <p:cNvSpPr txBox="1"/>
          <p:nvPr/>
        </p:nvSpPr>
        <p:spPr>
          <a:xfrm>
            <a:off x="1342168" y="2648681"/>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1</a:t>
            </a:r>
          </a:p>
        </p:txBody>
      </p:sp>
      <p:sp>
        <p:nvSpPr>
          <p:cNvPr id="7" name="TextBox 7"/>
          <p:cNvSpPr txBox="1"/>
          <p:nvPr/>
        </p:nvSpPr>
        <p:spPr>
          <a:xfrm>
            <a:off x="1342168" y="5103842"/>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2</a:t>
            </a:r>
          </a:p>
        </p:txBody>
      </p:sp>
      <p:sp>
        <p:nvSpPr>
          <p:cNvPr id="8" name="TextBox 8"/>
          <p:cNvSpPr txBox="1"/>
          <p:nvPr/>
        </p:nvSpPr>
        <p:spPr>
          <a:xfrm>
            <a:off x="1342168" y="7559003"/>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3</a:t>
            </a:r>
          </a:p>
        </p:txBody>
      </p:sp>
      <p:sp>
        <p:nvSpPr>
          <p:cNvPr id="9" name="TextBox 9"/>
          <p:cNvSpPr txBox="1"/>
          <p:nvPr/>
        </p:nvSpPr>
        <p:spPr>
          <a:xfrm>
            <a:off x="619537" y="619125"/>
            <a:ext cx="7915755" cy="600075"/>
          </a:xfrm>
          <a:prstGeom prst="rect">
            <a:avLst/>
          </a:prstGeom>
        </p:spPr>
        <p:txBody>
          <a:bodyPr lIns="0" tIns="0" rIns="0" bIns="0" rtlCol="0" anchor="t">
            <a:spAutoFit/>
          </a:bodyPr>
          <a:lstStyle/>
          <a:p>
            <a:pPr>
              <a:lnSpc>
                <a:spcPts val="4200"/>
              </a:lnSpc>
            </a:pPr>
            <a:r>
              <a:rPr lang="en-US" sz="4000" spc="200">
                <a:solidFill>
                  <a:srgbClr val="000000"/>
                </a:solidFill>
                <a:latin typeface="Poppins ExtraBold"/>
              </a:rPr>
              <a:t>Metode Penelitian</a:t>
            </a:r>
          </a:p>
        </p:txBody>
      </p:sp>
      <p:sp>
        <p:nvSpPr>
          <p:cNvPr id="10" name="TextBox 10"/>
          <p:cNvSpPr txBox="1"/>
          <p:nvPr/>
        </p:nvSpPr>
        <p:spPr>
          <a:xfrm>
            <a:off x="9798844" y="9515309"/>
            <a:ext cx="7460456" cy="469901"/>
          </a:xfrm>
          <a:prstGeom prst="rect">
            <a:avLst/>
          </a:prstGeom>
        </p:spPr>
        <p:txBody>
          <a:bodyPr lIns="0" tIns="0" rIns="0" bIns="0" rtlCol="0" anchor="t">
            <a:spAutoFit/>
          </a:bodyPr>
          <a:lstStyle/>
          <a:p>
            <a:pPr algn="ctr">
              <a:lnSpc>
                <a:spcPts val="3499"/>
              </a:lnSpc>
            </a:pPr>
            <a:r>
              <a:rPr lang="en-US" sz="2499">
                <a:solidFill>
                  <a:srgbClr val="000000"/>
                </a:solidFill>
                <a:latin typeface="Times New Roman"/>
              </a:rPr>
              <a:t>Gambar 2. Diagram Alir Implementasi NN dan LSTM</a:t>
            </a:r>
          </a:p>
        </p:txBody>
      </p:sp>
      <p:sp>
        <p:nvSpPr>
          <p:cNvPr id="11" name="TextBox 11"/>
          <p:cNvSpPr txBox="1"/>
          <p:nvPr/>
        </p:nvSpPr>
        <p:spPr>
          <a:xfrm>
            <a:off x="1727893" y="9204275"/>
            <a:ext cx="6154341" cy="469901"/>
          </a:xfrm>
          <a:prstGeom prst="rect">
            <a:avLst/>
          </a:prstGeom>
        </p:spPr>
        <p:txBody>
          <a:bodyPr lIns="0" tIns="0" rIns="0" bIns="0" rtlCol="0" anchor="t">
            <a:spAutoFit/>
          </a:bodyPr>
          <a:lstStyle/>
          <a:p>
            <a:pPr algn="ctr">
              <a:lnSpc>
                <a:spcPts val="3499"/>
              </a:lnSpc>
            </a:pPr>
            <a:r>
              <a:rPr lang="en-US" sz="2499">
                <a:solidFill>
                  <a:srgbClr val="000000"/>
                </a:solidFill>
                <a:latin typeface="Times New Roman"/>
              </a:rPr>
              <a:t>Gambar 1. Diagram Alir </a:t>
            </a:r>
            <a:r>
              <a:rPr lang="en-US" sz="2499">
                <a:solidFill>
                  <a:srgbClr val="000000"/>
                </a:solidFill>
                <a:latin typeface="Times New Roman Italics"/>
              </a:rPr>
              <a:t> Preprocessing  Text</a:t>
            </a:r>
          </a:p>
        </p:txBody>
      </p:sp>
      <p:sp>
        <p:nvSpPr>
          <p:cNvPr id="12" name="TextBox 12"/>
          <p:cNvSpPr txBox="1"/>
          <p:nvPr/>
        </p:nvSpPr>
        <p:spPr>
          <a:xfrm>
            <a:off x="619537" y="1492980"/>
            <a:ext cx="10163887" cy="908051"/>
          </a:xfrm>
          <a:prstGeom prst="rect">
            <a:avLst/>
          </a:prstGeom>
        </p:spPr>
        <p:txBody>
          <a:bodyPr lIns="0" tIns="0" rIns="0" bIns="0" rtlCol="0" anchor="t">
            <a:spAutoFit/>
          </a:bodyPr>
          <a:lstStyle/>
          <a:p>
            <a:pPr algn="just">
              <a:lnSpc>
                <a:spcPts val="3499"/>
              </a:lnSpc>
            </a:pPr>
            <a:r>
              <a:rPr lang="en-US" sz="2499">
                <a:solidFill>
                  <a:srgbClr val="000000"/>
                </a:solidFill>
                <a:latin typeface="Times New Roman"/>
              </a:rPr>
              <a:t>Proses pengolahan teks dan implementasi model NN dan LSTM seperti pada diagram alir 1 dan 2.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4127" y="1777151"/>
            <a:ext cx="7762956" cy="7861732"/>
            <a:chOff x="0" y="0"/>
            <a:chExt cx="2831948" cy="2867981"/>
          </a:xfrm>
        </p:grpSpPr>
        <p:sp>
          <p:nvSpPr>
            <p:cNvPr id="3" name="Freeform 3"/>
            <p:cNvSpPr/>
            <p:nvPr/>
          </p:nvSpPr>
          <p:spPr>
            <a:xfrm>
              <a:off x="0" y="0"/>
              <a:ext cx="2831947" cy="2867981"/>
            </a:xfrm>
            <a:custGeom>
              <a:avLst/>
              <a:gdLst/>
              <a:ahLst/>
              <a:cxnLst/>
              <a:rect l="l" t="t" r="r" b="b"/>
              <a:pathLst>
                <a:path w="2831947" h="2867981">
                  <a:moveTo>
                    <a:pt x="0" y="0"/>
                  </a:moveTo>
                  <a:lnTo>
                    <a:pt x="2831947" y="0"/>
                  </a:lnTo>
                  <a:lnTo>
                    <a:pt x="2831947" y="2867981"/>
                  </a:lnTo>
                  <a:lnTo>
                    <a:pt x="0" y="2867981"/>
                  </a:lnTo>
                  <a:close/>
                </a:path>
              </a:pathLst>
            </a:custGeom>
            <a:solidFill>
              <a:srgbClr val="2B4A9D"/>
            </a:solidFill>
          </p:spPr>
        </p:sp>
      </p:grpSp>
      <p:grpSp>
        <p:nvGrpSpPr>
          <p:cNvPr id="12" name="Group 12"/>
          <p:cNvGrpSpPr/>
          <p:nvPr/>
        </p:nvGrpSpPr>
        <p:grpSpPr>
          <a:xfrm>
            <a:off x="8339381" y="0"/>
            <a:ext cx="9948619" cy="10287000"/>
            <a:chOff x="0" y="0"/>
            <a:chExt cx="3629283" cy="3752725"/>
          </a:xfrm>
        </p:grpSpPr>
        <p:sp>
          <p:nvSpPr>
            <p:cNvPr id="13" name="Freeform 13"/>
            <p:cNvSpPr/>
            <p:nvPr/>
          </p:nvSpPr>
          <p:spPr>
            <a:xfrm>
              <a:off x="0" y="0"/>
              <a:ext cx="3629283" cy="3752726"/>
            </a:xfrm>
            <a:custGeom>
              <a:avLst/>
              <a:gdLst/>
              <a:ahLst/>
              <a:cxnLst/>
              <a:rect l="l" t="t" r="r" b="b"/>
              <a:pathLst>
                <a:path w="3629283" h="3752726">
                  <a:moveTo>
                    <a:pt x="0" y="0"/>
                  </a:moveTo>
                  <a:lnTo>
                    <a:pt x="3629283" y="0"/>
                  </a:lnTo>
                  <a:lnTo>
                    <a:pt x="3629283" y="3752726"/>
                  </a:lnTo>
                  <a:lnTo>
                    <a:pt x="0" y="3752726"/>
                  </a:lnTo>
                  <a:close/>
                </a:path>
              </a:pathLst>
            </a:custGeom>
            <a:solidFill>
              <a:srgbClr val="2B4A9D"/>
            </a:solidFill>
          </p:spPr>
        </p:sp>
      </p:grpSp>
      <p:sp>
        <p:nvSpPr>
          <p:cNvPr id="14" name="Freeform 14"/>
          <p:cNvSpPr/>
          <p:nvPr/>
        </p:nvSpPr>
        <p:spPr>
          <a:xfrm>
            <a:off x="8686072" y="143094"/>
            <a:ext cx="6417727" cy="4483786"/>
          </a:xfrm>
          <a:custGeom>
            <a:avLst/>
            <a:gdLst/>
            <a:ahLst/>
            <a:cxnLst/>
            <a:rect l="l" t="t" r="r" b="b"/>
            <a:pathLst>
              <a:path w="6417727" h="4483786">
                <a:moveTo>
                  <a:pt x="0" y="0"/>
                </a:moveTo>
                <a:lnTo>
                  <a:pt x="6417726" y="0"/>
                </a:lnTo>
                <a:lnTo>
                  <a:pt x="6417726" y="4483786"/>
                </a:lnTo>
                <a:lnTo>
                  <a:pt x="0" y="4483786"/>
                </a:lnTo>
                <a:lnTo>
                  <a:pt x="0" y="0"/>
                </a:lnTo>
                <a:close/>
              </a:path>
            </a:pathLst>
          </a:custGeom>
          <a:blipFill>
            <a:blip r:embed="rId2"/>
            <a:stretch>
              <a:fillRect/>
            </a:stretch>
          </a:blipFill>
        </p:spPr>
      </p:sp>
      <p:sp>
        <p:nvSpPr>
          <p:cNvPr id="15" name="Freeform 15"/>
          <p:cNvSpPr/>
          <p:nvPr/>
        </p:nvSpPr>
        <p:spPr>
          <a:xfrm>
            <a:off x="8686072" y="4912630"/>
            <a:ext cx="5086414" cy="1291167"/>
          </a:xfrm>
          <a:custGeom>
            <a:avLst/>
            <a:gdLst/>
            <a:ahLst/>
            <a:cxnLst/>
            <a:rect l="l" t="t" r="r" b="b"/>
            <a:pathLst>
              <a:path w="5086414" h="1291167">
                <a:moveTo>
                  <a:pt x="0" y="0"/>
                </a:moveTo>
                <a:lnTo>
                  <a:pt x="5086414" y="0"/>
                </a:lnTo>
                <a:lnTo>
                  <a:pt x="5086414" y="1291167"/>
                </a:lnTo>
                <a:lnTo>
                  <a:pt x="0" y="1291167"/>
                </a:lnTo>
                <a:lnTo>
                  <a:pt x="0" y="0"/>
                </a:lnTo>
                <a:close/>
              </a:path>
            </a:pathLst>
          </a:custGeom>
          <a:blipFill>
            <a:blip r:embed="rId3"/>
            <a:stretch>
              <a:fillRect/>
            </a:stretch>
          </a:blipFill>
        </p:spPr>
      </p:sp>
      <p:sp>
        <p:nvSpPr>
          <p:cNvPr id="16" name="Freeform 16"/>
          <p:cNvSpPr/>
          <p:nvPr/>
        </p:nvSpPr>
        <p:spPr>
          <a:xfrm>
            <a:off x="8686072" y="7821203"/>
            <a:ext cx="3798061" cy="2274880"/>
          </a:xfrm>
          <a:custGeom>
            <a:avLst/>
            <a:gdLst/>
            <a:ahLst/>
            <a:cxnLst/>
            <a:rect l="l" t="t" r="r" b="b"/>
            <a:pathLst>
              <a:path w="3798061" h="2274880">
                <a:moveTo>
                  <a:pt x="0" y="0"/>
                </a:moveTo>
                <a:lnTo>
                  <a:pt x="3798061" y="0"/>
                </a:lnTo>
                <a:lnTo>
                  <a:pt x="3798061" y="2274880"/>
                </a:lnTo>
                <a:lnTo>
                  <a:pt x="0" y="2274880"/>
                </a:lnTo>
                <a:lnTo>
                  <a:pt x="0" y="0"/>
                </a:lnTo>
                <a:close/>
              </a:path>
            </a:pathLst>
          </a:custGeom>
          <a:blipFill>
            <a:blip r:embed="rId4"/>
            <a:stretch>
              <a:fillRect/>
            </a:stretch>
          </a:blipFill>
        </p:spPr>
      </p:sp>
      <p:sp>
        <p:nvSpPr>
          <p:cNvPr id="17" name="Freeform 17"/>
          <p:cNvSpPr/>
          <p:nvPr/>
        </p:nvSpPr>
        <p:spPr>
          <a:xfrm>
            <a:off x="8686072" y="6489547"/>
            <a:ext cx="7660243" cy="1045905"/>
          </a:xfrm>
          <a:custGeom>
            <a:avLst/>
            <a:gdLst/>
            <a:ahLst/>
            <a:cxnLst/>
            <a:rect l="l" t="t" r="r" b="b"/>
            <a:pathLst>
              <a:path w="7660243" h="1045905">
                <a:moveTo>
                  <a:pt x="0" y="0"/>
                </a:moveTo>
                <a:lnTo>
                  <a:pt x="7660243" y="0"/>
                </a:lnTo>
                <a:lnTo>
                  <a:pt x="7660243" y="1045905"/>
                </a:lnTo>
                <a:lnTo>
                  <a:pt x="0" y="1045905"/>
                </a:lnTo>
                <a:lnTo>
                  <a:pt x="0" y="0"/>
                </a:lnTo>
                <a:close/>
              </a:path>
            </a:pathLst>
          </a:custGeom>
          <a:blipFill>
            <a:blip r:embed="rId5"/>
            <a:stretch>
              <a:fillRect t="-10017"/>
            </a:stretch>
          </a:blipFill>
        </p:spPr>
      </p:sp>
      <p:sp>
        <p:nvSpPr>
          <p:cNvPr id="18" name="TextBox 18"/>
          <p:cNvSpPr txBox="1"/>
          <p:nvPr/>
        </p:nvSpPr>
        <p:spPr>
          <a:xfrm>
            <a:off x="660569" y="2474051"/>
            <a:ext cx="3525036" cy="895350"/>
          </a:xfrm>
          <a:prstGeom prst="rect">
            <a:avLst/>
          </a:prstGeom>
        </p:spPr>
        <p:txBody>
          <a:bodyPr lIns="0" tIns="0" rIns="0" bIns="0" rtlCol="0" anchor="t">
            <a:spAutoFit/>
          </a:bodyPr>
          <a:lstStyle/>
          <a:p>
            <a:pPr algn="ctr">
              <a:lnSpc>
                <a:spcPts val="6300"/>
              </a:lnSpc>
            </a:pPr>
            <a:r>
              <a:rPr lang="en-US" sz="6000" spc="300">
                <a:solidFill>
                  <a:srgbClr val="FFFFFF"/>
                </a:solidFill>
                <a:latin typeface="Poppins ExtraBold Bold"/>
              </a:rPr>
              <a:t>11000 </a:t>
            </a:r>
          </a:p>
        </p:txBody>
      </p:sp>
      <p:sp>
        <p:nvSpPr>
          <p:cNvPr id="19" name="TextBox 19"/>
          <p:cNvSpPr txBox="1"/>
          <p:nvPr/>
        </p:nvSpPr>
        <p:spPr>
          <a:xfrm>
            <a:off x="3997858" y="2783613"/>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ROWS</a:t>
            </a:r>
          </a:p>
        </p:txBody>
      </p:sp>
      <p:sp>
        <p:nvSpPr>
          <p:cNvPr id="20" name="TextBox 20"/>
          <p:cNvSpPr txBox="1"/>
          <p:nvPr/>
        </p:nvSpPr>
        <p:spPr>
          <a:xfrm>
            <a:off x="472822" y="4007007"/>
            <a:ext cx="3525036" cy="895350"/>
          </a:xfrm>
          <a:prstGeom prst="rect">
            <a:avLst/>
          </a:prstGeom>
        </p:spPr>
        <p:txBody>
          <a:bodyPr lIns="0" tIns="0" rIns="0" bIns="0" rtlCol="0" anchor="t">
            <a:spAutoFit/>
          </a:bodyPr>
          <a:lstStyle/>
          <a:p>
            <a:pPr algn="ctr">
              <a:lnSpc>
                <a:spcPts val="6300"/>
              </a:lnSpc>
            </a:pPr>
            <a:r>
              <a:rPr lang="en-US" sz="6000" spc="300">
                <a:solidFill>
                  <a:srgbClr val="FFFFFF"/>
                </a:solidFill>
                <a:latin typeface="Poppins ExtraBold Bold"/>
              </a:rPr>
              <a:t>2</a:t>
            </a:r>
          </a:p>
        </p:txBody>
      </p:sp>
      <p:sp>
        <p:nvSpPr>
          <p:cNvPr id="21" name="TextBox 21"/>
          <p:cNvSpPr txBox="1"/>
          <p:nvPr/>
        </p:nvSpPr>
        <p:spPr>
          <a:xfrm>
            <a:off x="3997858" y="4316570"/>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COLOUMS</a:t>
            </a:r>
          </a:p>
        </p:txBody>
      </p:sp>
      <p:sp>
        <p:nvSpPr>
          <p:cNvPr id="22" name="TextBox 22"/>
          <p:cNvSpPr txBox="1"/>
          <p:nvPr/>
        </p:nvSpPr>
        <p:spPr>
          <a:xfrm>
            <a:off x="472822" y="5695030"/>
            <a:ext cx="3525036" cy="895350"/>
          </a:xfrm>
          <a:prstGeom prst="rect">
            <a:avLst/>
          </a:prstGeom>
        </p:spPr>
        <p:txBody>
          <a:bodyPr lIns="0" tIns="0" rIns="0" bIns="0" rtlCol="0" anchor="t">
            <a:spAutoFit/>
          </a:bodyPr>
          <a:lstStyle/>
          <a:p>
            <a:pPr algn="ctr">
              <a:lnSpc>
                <a:spcPts val="6300"/>
              </a:lnSpc>
            </a:pPr>
            <a:r>
              <a:rPr lang="en-US" sz="6000" spc="300">
                <a:solidFill>
                  <a:srgbClr val="FFFFFF"/>
                </a:solidFill>
                <a:latin typeface="Poppins ExtraBold Bold"/>
              </a:rPr>
              <a:t>0</a:t>
            </a:r>
          </a:p>
        </p:txBody>
      </p:sp>
      <p:sp>
        <p:nvSpPr>
          <p:cNvPr id="23" name="TextBox 23"/>
          <p:cNvSpPr txBox="1"/>
          <p:nvPr/>
        </p:nvSpPr>
        <p:spPr>
          <a:xfrm>
            <a:off x="3997858" y="5859052"/>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DATA NULL</a:t>
            </a:r>
          </a:p>
        </p:txBody>
      </p:sp>
      <p:sp>
        <p:nvSpPr>
          <p:cNvPr id="24" name="TextBox 24"/>
          <p:cNvSpPr txBox="1"/>
          <p:nvPr/>
        </p:nvSpPr>
        <p:spPr>
          <a:xfrm>
            <a:off x="3997858" y="7373527"/>
            <a:ext cx="3525036" cy="1104900"/>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DATA DUPLICATE</a:t>
            </a:r>
          </a:p>
        </p:txBody>
      </p:sp>
      <p:sp>
        <p:nvSpPr>
          <p:cNvPr id="25" name="TextBox 25"/>
          <p:cNvSpPr txBox="1"/>
          <p:nvPr/>
        </p:nvSpPr>
        <p:spPr>
          <a:xfrm>
            <a:off x="357869" y="7383053"/>
            <a:ext cx="3525036" cy="895350"/>
          </a:xfrm>
          <a:prstGeom prst="rect">
            <a:avLst/>
          </a:prstGeom>
        </p:spPr>
        <p:txBody>
          <a:bodyPr lIns="0" tIns="0" rIns="0" bIns="0" rtlCol="0" anchor="t">
            <a:spAutoFit/>
          </a:bodyPr>
          <a:lstStyle/>
          <a:p>
            <a:pPr algn="ctr">
              <a:lnSpc>
                <a:spcPts val="6300"/>
              </a:lnSpc>
            </a:pPr>
            <a:r>
              <a:rPr lang="en-US" sz="6000" spc="300">
                <a:solidFill>
                  <a:srgbClr val="FFFFFF"/>
                </a:solidFill>
                <a:latin typeface="Poppins ExtraBold Bold"/>
              </a:rPr>
              <a:t>67</a:t>
            </a:r>
          </a:p>
        </p:txBody>
      </p:sp>
      <p:sp>
        <p:nvSpPr>
          <p:cNvPr id="26" name="TextBox 26"/>
          <p:cNvSpPr txBox="1"/>
          <p:nvPr/>
        </p:nvSpPr>
        <p:spPr>
          <a:xfrm>
            <a:off x="-89976" y="401741"/>
            <a:ext cx="9233976" cy="1165860"/>
          </a:xfrm>
          <a:prstGeom prst="rect">
            <a:avLst/>
          </a:prstGeom>
        </p:spPr>
        <p:txBody>
          <a:bodyPr lIns="0" tIns="0" rIns="0" bIns="0" rtlCol="0" anchor="t">
            <a:spAutoFit/>
          </a:bodyPr>
          <a:lstStyle/>
          <a:p>
            <a:pPr algn="ctr">
              <a:lnSpc>
                <a:spcPts val="4410"/>
              </a:lnSpc>
            </a:pPr>
            <a:r>
              <a:rPr lang="en-US" sz="4200" spc="210">
                <a:solidFill>
                  <a:srgbClr val="2B4A9D"/>
                </a:solidFill>
                <a:latin typeface="Poppins ExtraBold"/>
              </a:rPr>
              <a:t>EXPLORATORY DATA</a:t>
            </a:r>
          </a:p>
          <a:p>
            <a:pPr algn="ctr">
              <a:lnSpc>
                <a:spcPts val="4410"/>
              </a:lnSpc>
            </a:pPr>
            <a:r>
              <a:rPr lang="en-US" sz="4200" spc="210">
                <a:solidFill>
                  <a:srgbClr val="2B4A9D"/>
                </a:solidFill>
                <a:latin typeface="Poppins ExtraBold"/>
              </a:rPr>
              <a:t>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4127" y="1777151"/>
            <a:ext cx="7762956" cy="7861732"/>
            <a:chOff x="0" y="0"/>
            <a:chExt cx="2831948" cy="2867981"/>
          </a:xfrm>
        </p:grpSpPr>
        <p:sp>
          <p:nvSpPr>
            <p:cNvPr id="3" name="Freeform 3"/>
            <p:cNvSpPr/>
            <p:nvPr/>
          </p:nvSpPr>
          <p:spPr>
            <a:xfrm>
              <a:off x="0" y="0"/>
              <a:ext cx="2831947" cy="2867981"/>
            </a:xfrm>
            <a:custGeom>
              <a:avLst/>
              <a:gdLst/>
              <a:ahLst/>
              <a:cxnLst/>
              <a:rect l="l" t="t" r="r" b="b"/>
              <a:pathLst>
                <a:path w="2831947" h="2867981">
                  <a:moveTo>
                    <a:pt x="0" y="0"/>
                  </a:moveTo>
                  <a:lnTo>
                    <a:pt x="2831947" y="0"/>
                  </a:lnTo>
                  <a:lnTo>
                    <a:pt x="2831947" y="2867981"/>
                  </a:lnTo>
                  <a:lnTo>
                    <a:pt x="0" y="2867981"/>
                  </a:lnTo>
                  <a:close/>
                </a:path>
              </a:pathLst>
            </a:custGeom>
            <a:solidFill>
              <a:srgbClr val="2B4A9D"/>
            </a:solidFill>
          </p:spPr>
        </p:sp>
      </p:grpSp>
      <p:grpSp>
        <p:nvGrpSpPr>
          <p:cNvPr id="6" name="Group 6"/>
          <p:cNvGrpSpPr/>
          <p:nvPr/>
        </p:nvGrpSpPr>
        <p:grpSpPr>
          <a:xfrm rot="2700000">
            <a:off x="-3686456" y="8547083"/>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0" name="Group 10"/>
          <p:cNvGrpSpPr/>
          <p:nvPr/>
        </p:nvGrpSpPr>
        <p:grpSpPr>
          <a:xfrm rot="2700000">
            <a:off x="-4075813" y="9509386"/>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a:off x="8339381" y="0"/>
            <a:ext cx="9948619" cy="10287000"/>
            <a:chOff x="0" y="0"/>
            <a:chExt cx="3629283" cy="3752725"/>
          </a:xfrm>
        </p:grpSpPr>
        <p:sp>
          <p:nvSpPr>
            <p:cNvPr id="13" name="Freeform 13"/>
            <p:cNvSpPr/>
            <p:nvPr/>
          </p:nvSpPr>
          <p:spPr>
            <a:xfrm>
              <a:off x="0" y="0"/>
              <a:ext cx="3629283" cy="3752726"/>
            </a:xfrm>
            <a:custGeom>
              <a:avLst/>
              <a:gdLst/>
              <a:ahLst/>
              <a:cxnLst/>
              <a:rect l="l" t="t" r="r" b="b"/>
              <a:pathLst>
                <a:path w="3629283" h="3752726">
                  <a:moveTo>
                    <a:pt x="0" y="0"/>
                  </a:moveTo>
                  <a:lnTo>
                    <a:pt x="3629283" y="0"/>
                  </a:lnTo>
                  <a:lnTo>
                    <a:pt x="3629283" y="3752726"/>
                  </a:lnTo>
                  <a:lnTo>
                    <a:pt x="0" y="3752726"/>
                  </a:lnTo>
                  <a:close/>
                </a:path>
              </a:pathLst>
            </a:custGeom>
            <a:solidFill>
              <a:srgbClr val="2B4A9D"/>
            </a:solidFill>
          </p:spPr>
        </p:sp>
      </p:grpSp>
      <p:sp>
        <p:nvSpPr>
          <p:cNvPr id="14" name="Freeform 14"/>
          <p:cNvSpPr/>
          <p:nvPr/>
        </p:nvSpPr>
        <p:spPr>
          <a:xfrm>
            <a:off x="8490456" y="169691"/>
            <a:ext cx="9646470" cy="9857450"/>
          </a:xfrm>
          <a:custGeom>
            <a:avLst/>
            <a:gdLst/>
            <a:ahLst/>
            <a:cxnLst/>
            <a:rect l="l" t="t" r="r" b="b"/>
            <a:pathLst>
              <a:path w="9646470" h="9857450">
                <a:moveTo>
                  <a:pt x="0" y="0"/>
                </a:moveTo>
                <a:lnTo>
                  <a:pt x="9646470" y="0"/>
                </a:lnTo>
                <a:lnTo>
                  <a:pt x="9646470" y="9857451"/>
                </a:lnTo>
                <a:lnTo>
                  <a:pt x="0" y="9857451"/>
                </a:lnTo>
                <a:lnTo>
                  <a:pt x="0" y="0"/>
                </a:lnTo>
                <a:close/>
              </a:path>
            </a:pathLst>
          </a:custGeom>
          <a:blipFill>
            <a:blip r:embed="rId2"/>
            <a:stretch>
              <a:fillRect l="-2346" r="-8973"/>
            </a:stretch>
          </a:blipFill>
        </p:spPr>
      </p:sp>
      <p:sp>
        <p:nvSpPr>
          <p:cNvPr id="15" name="TextBox 15"/>
          <p:cNvSpPr txBox="1"/>
          <p:nvPr/>
        </p:nvSpPr>
        <p:spPr>
          <a:xfrm>
            <a:off x="660569" y="2483575"/>
            <a:ext cx="3525036"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Bold"/>
              </a:rPr>
              <a:t>6416 </a:t>
            </a:r>
          </a:p>
        </p:txBody>
      </p:sp>
      <p:sp>
        <p:nvSpPr>
          <p:cNvPr id="16" name="TextBox 16"/>
          <p:cNvSpPr txBox="1"/>
          <p:nvPr/>
        </p:nvSpPr>
        <p:spPr>
          <a:xfrm>
            <a:off x="3997858" y="2783613"/>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POSITIVE</a:t>
            </a:r>
          </a:p>
        </p:txBody>
      </p:sp>
      <p:sp>
        <p:nvSpPr>
          <p:cNvPr id="17" name="TextBox 17"/>
          <p:cNvSpPr txBox="1"/>
          <p:nvPr/>
        </p:nvSpPr>
        <p:spPr>
          <a:xfrm>
            <a:off x="660569" y="4733031"/>
            <a:ext cx="3525036"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Bold"/>
              </a:rPr>
              <a:t>3436</a:t>
            </a:r>
          </a:p>
        </p:txBody>
      </p:sp>
      <p:sp>
        <p:nvSpPr>
          <p:cNvPr id="18" name="TextBox 18"/>
          <p:cNvSpPr txBox="1"/>
          <p:nvPr/>
        </p:nvSpPr>
        <p:spPr>
          <a:xfrm>
            <a:off x="4185605" y="5117467"/>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NEGATIVE</a:t>
            </a:r>
          </a:p>
        </p:txBody>
      </p:sp>
      <p:sp>
        <p:nvSpPr>
          <p:cNvPr id="19" name="TextBox 19"/>
          <p:cNvSpPr txBox="1"/>
          <p:nvPr/>
        </p:nvSpPr>
        <p:spPr>
          <a:xfrm>
            <a:off x="660569" y="6961968"/>
            <a:ext cx="3525036"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Bold"/>
              </a:rPr>
              <a:t>1148</a:t>
            </a:r>
          </a:p>
        </p:txBody>
      </p:sp>
      <p:sp>
        <p:nvSpPr>
          <p:cNvPr id="20" name="TextBox 20"/>
          <p:cNvSpPr txBox="1"/>
          <p:nvPr/>
        </p:nvSpPr>
        <p:spPr>
          <a:xfrm>
            <a:off x="4185605" y="7353962"/>
            <a:ext cx="3525036" cy="581025"/>
          </a:xfrm>
          <a:prstGeom prst="rect">
            <a:avLst/>
          </a:prstGeom>
        </p:spPr>
        <p:txBody>
          <a:bodyPr lIns="0" tIns="0" rIns="0" bIns="0" rtlCol="0" anchor="t">
            <a:spAutoFit/>
          </a:bodyPr>
          <a:lstStyle/>
          <a:p>
            <a:pPr algn="ctr">
              <a:lnSpc>
                <a:spcPts val="4199"/>
              </a:lnSpc>
            </a:pPr>
            <a:r>
              <a:rPr lang="en-US" sz="3999" spc="199">
                <a:solidFill>
                  <a:srgbClr val="FFFFFF"/>
                </a:solidFill>
                <a:latin typeface="Poppins ExtraBold Bold"/>
              </a:rPr>
              <a:t>NEUTRAL</a:t>
            </a:r>
          </a:p>
        </p:txBody>
      </p:sp>
      <p:sp>
        <p:nvSpPr>
          <p:cNvPr id="21" name="TextBox 21"/>
          <p:cNvSpPr txBox="1"/>
          <p:nvPr/>
        </p:nvSpPr>
        <p:spPr>
          <a:xfrm>
            <a:off x="-619130" y="455295"/>
            <a:ext cx="9233976" cy="1165860"/>
          </a:xfrm>
          <a:prstGeom prst="rect">
            <a:avLst/>
          </a:prstGeom>
        </p:spPr>
        <p:txBody>
          <a:bodyPr lIns="0" tIns="0" rIns="0" bIns="0" rtlCol="0" anchor="t">
            <a:spAutoFit/>
          </a:bodyPr>
          <a:lstStyle/>
          <a:p>
            <a:pPr algn="ctr">
              <a:lnSpc>
                <a:spcPts val="4410"/>
              </a:lnSpc>
            </a:pPr>
            <a:r>
              <a:rPr lang="en-US" sz="4200" spc="210">
                <a:solidFill>
                  <a:srgbClr val="2B4A9D"/>
                </a:solidFill>
                <a:latin typeface="Poppins ExtraBold"/>
              </a:rPr>
              <a:t>EXPLORATORY DATA</a:t>
            </a:r>
          </a:p>
          <a:p>
            <a:pPr algn="ctr">
              <a:lnSpc>
                <a:spcPts val="4410"/>
              </a:lnSpc>
            </a:pPr>
            <a:r>
              <a:rPr lang="en-US" sz="4200" spc="210">
                <a:solidFill>
                  <a:srgbClr val="2B4A9D"/>
                </a:solidFill>
                <a:latin typeface="Poppins ExtraBold"/>
              </a:rPr>
              <a:t>ANALYSIS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80229" y="5391445"/>
            <a:ext cx="5774544" cy="4951010"/>
          </a:xfrm>
          <a:custGeom>
            <a:avLst/>
            <a:gdLst/>
            <a:ahLst/>
            <a:cxnLst/>
            <a:rect l="l" t="t" r="r" b="b"/>
            <a:pathLst>
              <a:path w="5774544" h="4951010">
                <a:moveTo>
                  <a:pt x="0" y="0"/>
                </a:moveTo>
                <a:lnTo>
                  <a:pt x="5774544" y="0"/>
                </a:lnTo>
                <a:lnTo>
                  <a:pt x="5774544" y="4951010"/>
                </a:lnTo>
                <a:lnTo>
                  <a:pt x="0" y="4951010"/>
                </a:lnTo>
                <a:lnTo>
                  <a:pt x="0" y="0"/>
                </a:lnTo>
                <a:close/>
              </a:path>
            </a:pathLst>
          </a:custGeom>
          <a:blipFill>
            <a:blip r:embed="rId2"/>
            <a:stretch>
              <a:fillRect/>
            </a:stretch>
          </a:blipFill>
        </p:spPr>
      </p:sp>
      <p:sp>
        <p:nvSpPr>
          <p:cNvPr id="3" name="Freeform 3"/>
          <p:cNvSpPr/>
          <p:nvPr/>
        </p:nvSpPr>
        <p:spPr>
          <a:xfrm>
            <a:off x="9863918" y="270993"/>
            <a:ext cx="5962510" cy="5112169"/>
          </a:xfrm>
          <a:custGeom>
            <a:avLst/>
            <a:gdLst/>
            <a:ahLst/>
            <a:cxnLst/>
            <a:rect l="l" t="t" r="r" b="b"/>
            <a:pathLst>
              <a:path w="5962510" h="5112169">
                <a:moveTo>
                  <a:pt x="0" y="0"/>
                </a:moveTo>
                <a:lnTo>
                  <a:pt x="5962511" y="0"/>
                </a:lnTo>
                <a:lnTo>
                  <a:pt x="5962511" y="5112169"/>
                </a:lnTo>
                <a:lnTo>
                  <a:pt x="0" y="5112169"/>
                </a:lnTo>
                <a:lnTo>
                  <a:pt x="0" y="0"/>
                </a:lnTo>
                <a:close/>
              </a:path>
            </a:pathLst>
          </a:custGeom>
          <a:blipFill>
            <a:blip r:embed="rId3"/>
            <a:stretch>
              <a:fillRect/>
            </a:stretch>
          </a:blipFill>
        </p:spPr>
      </p:sp>
      <p:sp>
        <p:nvSpPr>
          <p:cNvPr id="4" name="Freeform 4"/>
          <p:cNvSpPr/>
          <p:nvPr/>
        </p:nvSpPr>
        <p:spPr>
          <a:xfrm>
            <a:off x="2187265" y="790013"/>
            <a:ext cx="5774544" cy="4601432"/>
          </a:xfrm>
          <a:custGeom>
            <a:avLst/>
            <a:gdLst/>
            <a:ahLst/>
            <a:cxnLst/>
            <a:rect l="l" t="t" r="r" b="b"/>
            <a:pathLst>
              <a:path w="5774544" h="4601432">
                <a:moveTo>
                  <a:pt x="0" y="0"/>
                </a:moveTo>
                <a:lnTo>
                  <a:pt x="5774544" y="0"/>
                </a:lnTo>
                <a:lnTo>
                  <a:pt x="5774544" y="4601432"/>
                </a:lnTo>
                <a:lnTo>
                  <a:pt x="0" y="4601432"/>
                </a:lnTo>
                <a:lnTo>
                  <a:pt x="0" y="0"/>
                </a:lnTo>
                <a:close/>
              </a:path>
            </a:pathLst>
          </a:custGeom>
          <a:blipFill>
            <a:blip r:embed="rId4"/>
            <a:stretch>
              <a:fillRect/>
            </a:stretch>
          </a:blipFill>
        </p:spPr>
      </p:sp>
      <p:sp>
        <p:nvSpPr>
          <p:cNvPr id="5" name="Freeform 5"/>
          <p:cNvSpPr/>
          <p:nvPr/>
        </p:nvSpPr>
        <p:spPr>
          <a:xfrm>
            <a:off x="10058400" y="5409667"/>
            <a:ext cx="5962510" cy="5068134"/>
          </a:xfrm>
          <a:custGeom>
            <a:avLst/>
            <a:gdLst/>
            <a:ahLst/>
            <a:cxnLst/>
            <a:rect l="l" t="t" r="r" b="b"/>
            <a:pathLst>
              <a:path w="5962510" h="5068134">
                <a:moveTo>
                  <a:pt x="0" y="0"/>
                </a:moveTo>
                <a:lnTo>
                  <a:pt x="5962511" y="0"/>
                </a:lnTo>
                <a:lnTo>
                  <a:pt x="5962511" y="5068134"/>
                </a:lnTo>
                <a:lnTo>
                  <a:pt x="0" y="5068134"/>
                </a:lnTo>
                <a:lnTo>
                  <a:pt x="0" y="0"/>
                </a:lnTo>
                <a:close/>
              </a:path>
            </a:pathLst>
          </a:custGeom>
          <a:blipFill>
            <a:blip r:embed="rId5"/>
            <a:stretch>
              <a:fillRect/>
            </a:stretch>
          </a:blipFill>
        </p:spPr>
      </p:sp>
      <p:sp>
        <p:nvSpPr>
          <p:cNvPr id="6" name="TextBox 6"/>
          <p:cNvSpPr txBox="1"/>
          <p:nvPr/>
        </p:nvSpPr>
        <p:spPr>
          <a:xfrm>
            <a:off x="2148067" y="2412509"/>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1</a:t>
            </a:r>
          </a:p>
        </p:txBody>
      </p:sp>
      <p:sp>
        <p:nvSpPr>
          <p:cNvPr id="7" name="TextBox 7"/>
          <p:cNvSpPr txBox="1"/>
          <p:nvPr/>
        </p:nvSpPr>
        <p:spPr>
          <a:xfrm>
            <a:off x="2148067" y="4867670"/>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2</a:t>
            </a:r>
          </a:p>
        </p:txBody>
      </p:sp>
      <p:sp>
        <p:nvSpPr>
          <p:cNvPr id="8" name="TextBox 8"/>
          <p:cNvSpPr txBox="1"/>
          <p:nvPr/>
        </p:nvSpPr>
        <p:spPr>
          <a:xfrm>
            <a:off x="2148067" y="7322831"/>
            <a:ext cx="487056" cy="5237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3</a:t>
            </a:r>
          </a:p>
        </p:txBody>
      </p:sp>
      <p:sp>
        <p:nvSpPr>
          <p:cNvPr id="9" name="TextBox 9"/>
          <p:cNvSpPr txBox="1"/>
          <p:nvPr/>
        </p:nvSpPr>
        <p:spPr>
          <a:xfrm>
            <a:off x="288469" y="330536"/>
            <a:ext cx="6868005" cy="569595"/>
          </a:xfrm>
          <a:prstGeom prst="rect">
            <a:avLst/>
          </a:prstGeom>
        </p:spPr>
        <p:txBody>
          <a:bodyPr lIns="0" tIns="0" rIns="0" bIns="0" rtlCol="0" anchor="t">
            <a:spAutoFit/>
          </a:bodyPr>
          <a:lstStyle/>
          <a:p>
            <a:pPr>
              <a:lnSpc>
                <a:spcPts val="4095"/>
              </a:lnSpc>
            </a:pPr>
            <a:r>
              <a:rPr lang="en-US" sz="3900" spc="195" dirty="0" err="1">
                <a:solidFill>
                  <a:srgbClr val="000000"/>
                </a:solidFill>
                <a:latin typeface="Poppins ExtraBold"/>
              </a:rPr>
              <a:t>Visualisasi</a:t>
            </a:r>
            <a:r>
              <a:rPr lang="en-US" sz="3900" spc="195" dirty="0">
                <a:solidFill>
                  <a:srgbClr val="000000"/>
                </a:solidFill>
                <a:latin typeface="Poppins ExtraBold"/>
              </a:rPr>
              <a:t> Data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09669" y="905726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2809669" y="-559159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6" name="Group 6"/>
          <p:cNvGrpSpPr/>
          <p:nvPr/>
        </p:nvGrpSpPr>
        <p:grpSpPr>
          <a:xfrm>
            <a:off x="497071" y="1395549"/>
            <a:ext cx="13449308" cy="1692754"/>
            <a:chOff x="0" y="0"/>
            <a:chExt cx="3451251" cy="434381"/>
          </a:xfrm>
        </p:grpSpPr>
        <p:sp>
          <p:nvSpPr>
            <p:cNvPr id="7" name="Freeform 7"/>
            <p:cNvSpPr/>
            <p:nvPr/>
          </p:nvSpPr>
          <p:spPr>
            <a:xfrm>
              <a:off x="0" y="0"/>
              <a:ext cx="3451251" cy="434380"/>
            </a:xfrm>
            <a:custGeom>
              <a:avLst/>
              <a:gdLst/>
              <a:ahLst/>
              <a:cxnLst/>
              <a:rect l="l" t="t" r="r" b="b"/>
              <a:pathLst>
                <a:path w="3451251" h="434380">
                  <a:moveTo>
                    <a:pt x="0" y="0"/>
                  </a:moveTo>
                  <a:lnTo>
                    <a:pt x="3451251" y="0"/>
                  </a:lnTo>
                  <a:lnTo>
                    <a:pt x="3451251" y="434380"/>
                  </a:lnTo>
                  <a:lnTo>
                    <a:pt x="0" y="434380"/>
                  </a:lnTo>
                  <a:close/>
                </a:path>
              </a:pathLst>
            </a:custGeom>
            <a:solidFill>
              <a:srgbClr val="2B4A9D"/>
            </a:solidFill>
          </p:spPr>
        </p:sp>
      </p:grpSp>
      <p:sp>
        <p:nvSpPr>
          <p:cNvPr id="8" name="Freeform 8"/>
          <p:cNvSpPr/>
          <p:nvPr/>
        </p:nvSpPr>
        <p:spPr>
          <a:xfrm>
            <a:off x="1344553" y="3592752"/>
            <a:ext cx="11754344" cy="5930810"/>
          </a:xfrm>
          <a:custGeom>
            <a:avLst/>
            <a:gdLst/>
            <a:ahLst/>
            <a:cxnLst/>
            <a:rect l="l" t="t" r="r" b="b"/>
            <a:pathLst>
              <a:path w="11754344" h="5930810">
                <a:moveTo>
                  <a:pt x="0" y="0"/>
                </a:moveTo>
                <a:lnTo>
                  <a:pt x="11754344" y="0"/>
                </a:lnTo>
                <a:lnTo>
                  <a:pt x="11754344" y="5930810"/>
                </a:lnTo>
                <a:lnTo>
                  <a:pt x="0" y="5930810"/>
                </a:lnTo>
                <a:lnTo>
                  <a:pt x="0" y="0"/>
                </a:lnTo>
                <a:close/>
              </a:path>
            </a:pathLst>
          </a:custGeom>
          <a:blipFill>
            <a:blip r:embed="rId2"/>
            <a:stretch>
              <a:fillRect/>
            </a:stretch>
          </a:blipFill>
        </p:spPr>
      </p:sp>
      <p:sp>
        <p:nvSpPr>
          <p:cNvPr id="9" name="TextBox 9"/>
          <p:cNvSpPr txBox="1"/>
          <p:nvPr/>
        </p:nvSpPr>
        <p:spPr>
          <a:xfrm>
            <a:off x="-210806" y="260373"/>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TEXT PREPROCESSING</a:t>
            </a:r>
          </a:p>
        </p:txBody>
      </p:sp>
      <p:sp>
        <p:nvSpPr>
          <p:cNvPr id="10" name="TextBox 10"/>
          <p:cNvSpPr txBox="1"/>
          <p:nvPr/>
        </p:nvSpPr>
        <p:spPr>
          <a:xfrm>
            <a:off x="707529" y="1849416"/>
            <a:ext cx="11873392" cy="8382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Text preprocessing menggunakan fungsi RegEx untuk menghapus, menggantikan, mengatur tanda baca. FungsI RegEx berfungsi untuk menghapus emoji, kata - kata yang tidak diperlukan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2809669" y="905726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4" name="Group 4"/>
          <p:cNvGrpSpPr/>
          <p:nvPr/>
        </p:nvGrpSpPr>
        <p:grpSpPr>
          <a:xfrm rot="2700000">
            <a:off x="12809669" y="-559159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6" name="Group 6"/>
          <p:cNvGrpSpPr/>
          <p:nvPr/>
        </p:nvGrpSpPr>
        <p:grpSpPr>
          <a:xfrm>
            <a:off x="410646" y="4006954"/>
            <a:ext cx="5656153" cy="1643330"/>
            <a:chOff x="0" y="0"/>
            <a:chExt cx="3122425" cy="907184"/>
          </a:xfrm>
        </p:grpSpPr>
        <p:sp>
          <p:nvSpPr>
            <p:cNvPr id="7" name="Freeform 7"/>
            <p:cNvSpPr/>
            <p:nvPr/>
          </p:nvSpPr>
          <p:spPr>
            <a:xfrm>
              <a:off x="0" y="0"/>
              <a:ext cx="3122425" cy="907184"/>
            </a:xfrm>
            <a:custGeom>
              <a:avLst/>
              <a:gdLst/>
              <a:ahLst/>
              <a:cxnLst/>
              <a:rect l="l" t="t" r="r" b="b"/>
              <a:pathLst>
                <a:path w="3122425" h="907184">
                  <a:moveTo>
                    <a:pt x="0" y="0"/>
                  </a:moveTo>
                  <a:lnTo>
                    <a:pt x="3122425" y="0"/>
                  </a:lnTo>
                  <a:lnTo>
                    <a:pt x="3122425" y="907184"/>
                  </a:lnTo>
                  <a:lnTo>
                    <a:pt x="0" y="907184"/>
                  </a:lnTo>
                  <a:close/>
                </a:path>
              </a:pathLst>
            </a:custGeom>
            <a:solidFill>
              <a:srgbClr val="2B4A9D"/>
            </a:solidFill>
          </p:spPr>
        </p:sp>
      </p:grpSp>
      <p:sp>
        <p:nvSpPr>
          <p:cNvPr id="8" name="Freeform 8"/>
          <p:cNvSpPr/>
          <p:nvPr/>
        </p:nvSpPr>
        <p:spPr>
          <a:xfrm>
            <a:off x="6531753" y="3931511"/>
            <a:ext cx="11451175" cy="2200422"/>
          </a:xfrm>
          <a:custGeom>
            <a:avLst/>
            <a:gdLst/>
            <a:ahLst/>
            <a:cxnLst/>
            <a:rect l="l" t="t" r="r" b="b"/>
            <a:pathLst>
              <a:path w="11451175" h="2200422">
                <a:moveTo>
                  <a:pt x="0" y="0"/>
                </a:moveTo>
                <a:lnTo>
                  <a:pt x="11451175" y="0"/>
                </a:lnTo>
                <a:lnTo>
                  <a:pt x="11451175" y="2200422"/>
                </a:lnTo>
                <a:lnTo>
                  <a:pt x="0" y="2200422"/>
                </a:lnTo>
                <a:lnTo>
                  <a:pt x="0" y="0"/>
                </a:lnTo>
                <a:close/>
              </a:path>
            </a:pathLst>
          </a:custGeom>
          <a:blipFill>
            <a:blip r:embed="rId2"/>
            <a:stretch>
              <a:fillRect/>
            </a:stretch>
          </a:blipFill>
        </p:spPr>
      </p:sp>
      <p:grpSp>
        <p:nvGrpSpPr>
          <p:cNvPr id="9" name="Group 9"/>
          <p:cNvGrpSpPr/>
          <p:nvPr/>
        </p:nvGrpSpPr>
        <p:grpSpPr>
          <a:xfrm>
            <a:off x="446869" y="6721143"/>
            <a:ext cx="5763480" cy="2118899"/>
            <a:chOff x="0" y="0"/>
            <a:chExt cx="3181673" cy="1169718"/>
          </a:xfrm>
        </p:grpSpPr>
        <p:sp>
          <p:nvSpPr>
            <p:cNvPr id="10" name="Freeform 10"/>
            <p:cNvSpPr/>
            <p:nvPr/>
          </p:nvSpPr>
          <p:spPr>
            <a:xfrm>
              <a:off x="0" y="0"/>
              <a:ext cx="3181673" cy="1169718"/>
            </a:xfrm>
            <a:custGeom>
              <a:avLst/>
              <a:gdLst/>
              <a:ahLst/>
              <a:cxnLst/>
              <a:rect l="l" t="t" r="r" b="b"/>
              <a:pathLst>
                <a:path w="3181673" h="1169718">
                  <a:moveTo>
                    <a:pt x="0" y="0"/>
                  </a:moveTo>
                  <a:lnTo>
                    <a:pt x="3181673" y="0"/>
                  </a:lnTo>
                  <a:lnTo>
                    <a:pt x="3181673" y="1169718"/>
                  </a:lnTo>
                  <a:lnTo>
                    <a:pt x="0" y="1169718"/>
                  </a:lnTo>
                  <a:close/>
                </a:path>
              </a:pathLst>
            </a:custGeom>
            <a:solidFill>
              <a:srgbClr val="2B4A9D"/>
            </a:solidFill>
          </p:spPr>
        </p:sp>
      </p:grpSp>
      <p:sp>
        <p:nvSpPr>
          <p:cNvPr id="11" name="Freeform 11"/>
          <p:cNvSpPr/>
          <p:nvPr/>
        </p:nvSpPr>
        <p:spPr>
          <a:xfrm>
            <a:off x="6531753" y="6651011"/>
            <a:ext cx="11451175" cy="2231385"/>
          </a:xfrm>
          <a:custGeom>
            <a:avLst/>
            <a:gdLst/>
            <a:ahLst/>
            <a:cxnLst/>
            <a:rect l="l" t="t" r="r" b="b"/>
            <a:pathLst>
              <a:path w="11451175" h="2231385">
                <a:moveTo>
                  <a:pt x="0" y="0"/>
                </a:moveTo>
                <a:lnTo>
                  <a:pt x="11451175" y="0"/>
                </a:lnTo>
                <a:lnTo>
                  <a:pt x="11451175" y="2231386"/>
                </a:lnTo>
                <a:lnTo>
                  <a:pt x="0" y="2231386"/>
                </a:lnTo>
                <a:lnTo>
                  <a:pt x="0" y="0"/>
                </a:lnTo>
                <a:close/>
              </a:path>
            </a:pathLst>
          </a:custGeom>
          <a:blipFill>
            <a:blip r:embed="rId3"/>
            <a:stretch>
              <a:fillRect/>
            </a:stretch>
          </a:blipFill>
        </p:spPr>
      </p:sp>
      <p:sp>
        <p:nvSpPr>
          <p:cNvPr id="12" name="TextBox 12"/>
          <p:cNvSpPr txBox="1"/>
          <p:nvPr/>
        </p:nvSpPr>
        <p:spPr>
          <a:xfrm>
            <a:off x="-210806" y="260373"/>
            <a:ext cx="8628636" cy="733425"/>
          </a:xfrm>
          <a:prstGeom prst="rect">
            <a:avLst/>
          </a:prstGeom>
        </p:spPr>
        <p:txBody>
          <a:bodyPr lIns="0" tIns="0" rIns="0" bIns="0" rtlCol="0" anchor="t">
            <a:spAutoFit/>
          </a:bodyPr>
          <a:lstStyle/>
          <a:p>
            <a:pPr algn="ctr">
              <a:lnSpc>
                <a:spcPts val="5250"/>
              </a:lnSpc>
            </a:pPr>
            <a:r>
              <a:rPr lang="en-US" sz="5000" spc="250">
                <a:solidFill>
                  <a:srgbClr val="2B4A9D"/>
                </a:solidFill>
                <a:latin typeface="Poppins ExtraBold"/>
              </a:rPr>
              <a:t>TEXT PREPROCESSING</a:t>
            </a:r>
          </a:p>
        </p:txBody>
      </p:sp>
      <p:sp>
        <p:nvSpPr>
          <p:cNvPr id="13" name="TextBox 13"/>
          <p:cNvSpPr txBox="1"/>
          <p:nvPr/>
        </p:nvSpPr>
        <p:spPr>
          <a:xfrm>
            <a:off x="686642" y="4505148"/>
            <a:ext cx="5416380" cy="8382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Fungsi replacing alay words yang digunakan untuk membersihkan semua kata alay dalam teks</a:t>
            </a:r>
          </a:p>
        </p:txBody>
      </p:sp>
      <p:sp>
        <p:nvSpPr>
          <p:cNvPr id="14" name="TextBox 14"/>
          <p:cNvSpPr txBox="1"/>
          <p:nvPr/>
        </p:nvSpPr>
        <p:spPr>
          <a:xfrm>
            <a:off x="548644" y="7094793"/>
            <a:ext cx="5661705" cy="13716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Fungsi cleansing text untuk membersihkan text , mengubah semua karakter menjadi huruf kecil, menghapus kata kata yang tidak perlu dan menghapus kata alay</a:t>
            </a:r>
          </a:p>
        </p:txBody>
      </p:sp>
      <p:grpSp>
        <p:nvGrpSpPr>
          <p:cNvPr id="15" name="Group 15"/>
          <p:cNvGrpSpPr/>
          <p:nvPr/>
        </p:nvGrpSpPr>
        <p:grpSpPr>
          <a:xfrm>
            <a:off x="446869" y="1488258"/>
            <a:ext cx="5619930" cy="1524297"/>
            <a:chOff x="0" y="0"/>
            <a:chExt cx="2831948" cy="768111"/>
          </a:xfrm>
        </p:grpSpPr>
        <p:sp>
          <p:nvSpPr>
            <p:cNvPr id="16" name="Freeform 16"/>
            <p:cNvSpPr/>
            <p:nvPr/>
          </p:nvSpPr>
          <p:spPr>
            <a:xfrm>
              <a:off x="0" y="0"/>
              <a:ext cx="2831947" cy="768111"/>
            </a:xfrm>
            <a:custGeom>
              <a:avLst/>
              <a:gdLst/>
              <a:ahLst/>
              <a:cxnLst/>
              <a:rect l="l" t="t" r="r" b="b"/>
              <a:pathLst>
                <a:path w="2831947" h="768111">
                  <a:moveTo>
                    <a:pt x="0" y="0"/>
                  </a:moveTo>
                  <a:lnTo>
                    <a:pt x="2831947" y="0"/>
                  </a:lnTo>
                  <a:lnTo>
                    <a:pt x="2831947" y="768111"/>
                  </a:lnTo>
                  <a:lnTo>
                    <a:pt x="0" y="768111"/>
                  </a:lnTo>
                  <a:close/>
                </a:path>
              </a:pathLst>
            </a:custGeom>
            <a:solidFill>
              <a:srgbClr val="2B4A9D"/>
            </a:solidFill>
          </p:spPr>
        </p:sp>
      </p:grpSp>
      <p:sp>
        <p:nvSpPr>
          <p:cNvPr id="17" name="TextBox 17"/>
          <p:cNvSpPr txBox="1"/>
          <p:nvPr/>
        </p:nvSpPr>
        <p:spPr>
          <a:xfrm>
            <a:off x="548644" y="1831307"/>
            <a:ext cx="5416380" cy="838200"/>
          </a:xfrm>
          <a:prstGeom prst="rect">
            <a:avLst/>
          </a:prstGeom>
        </p:spPr>
        <p:txBody>
          <a:bodyPr lIns="0" tIns="0" rIns="0" bIns="0" rtlCol="0" anchor="t">
            <a:spAutoFit/>
          </a:bodyPr>
          <a:lstStyle/>
          <a:p>
            <a:pPr>
              <a:lnSpc>
                <a:spcPts val="2100"/>
              </a:lnSpc>
            </a:pPr>
            <a:r>
              <a:rPr lang="en-US" sz="2000" spc="100">
                <a:solidFill>
                  <a:srgbClr val="FFFFFF"/>
                </a:solidFill>
                <a:latin typeface="Poppins ExtraBold"/>
              </a:rPr>
              <a:t>Fungsi Lowercase digunakan untuk mengubah semua karakter dalam teks menjadi huruf kecil</a:t>
            </a:r>
          </a:p>
        </p:txBody>
      </p:sp>
      <p:sp>
        <p:nvSpPr>
          <p:cNvPr id="18" name="Freeform 18"/>
          <p:cNvSpPr/>
          <p:nvPr/>
        </p:nvSpPr>
        <p:spPr>
          <a:xfrm>
            <a:off x="6531753" y="1488258"/>
            <a:ext cx="11451175" cy="1524297"/>
          </a:xfrm>
          <a:custGeom>
            <a:avLst/>
            <a:gdLst/>
            <a:ahLst/>
            <a:cxnLst/>
            <a:rect l="l" t="t" r="r" b="b"/>
            <a:pathLst>
              <a:path w="11451175" h="1524297">
                <a:moveTo>
                  <a:pt x="0" y="0"/>
                </a:moveTo>
                <a:lnTo>
                  <a:pt x="11451175" y="0"/>
                </a:lnTo>
                <a:lnTo>
                  <a:pt x="11451175" y="1524298"/>
                </a:lnTo>
                <a:lnTo>
                  <a:pt x="0" y="1524298"/>
                </a:lnTo>
                <a:lnTo>
                  <a:pt x="0" y="0"/>
                </a:lnTo>
                <a:close/>
              </a:path>
            </a:pathLst>
          </a:custGeom>
          <a:blipFill>
            <a:blip r:embed="rId4"/>
            <a:stretch>
              <a:fillRect l="-821" r="-1073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1344</Words>
  <Application>Microsoft Office PowerPoint</Application>
  <PresentationFormat>Custom</PresentationFormat>
  <Paragraphs>246</Paragraphs>
  <Slides>25</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25</vt:i4>
      </vt:variant>
    </vt:vector>
  </HeadingPairs>
  <TitlesOfParts>
    <vt:vector size="37" baseType="lpstr">
      <vt:lpstr>Montserrat Classic</vt:lpstr>
      <vt:lpstr>Poppins ExtraBold Bold</vt:lpstr>
      <vt:lpstr>Arial</vt:lpstr>
      <vt:lpstr>Canva Sans Bold</vt:lpstr>
      <vt:lpstr>Lato Bold</vt:lpstr>
      <vt:lpstr>Times New Roman Italics</vt:lpstr>
      <vt:lpstr>Times New Roman Bold</vt:lpstr>
      <vt:lpstr>Lato</vt:lpstr>
      <vt:lpstr>Calibri</vt:lpstr>
      <vt:lpstr>Times New Roman</vt:lpstr>
      <vt:lpstr>Poppins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Elegant and Professional Company Business Proposal Presentation</dc:title>
  <cp:lastModifiedBy>Tomi Prasetyo</cp:lastModifiedBy>
  <cp:revision>6</cp:revision>
  <dcterms:created xsi:type="dcterms:W3CDTF">2006-08-16T00:00:00Z</dcterms:created>
  <dcterms:modified xsi:type="dcterms:W3CDTF">2023-07-05T15:50:07Z</dcterms:modified>
  <dc:identifier>DAFneRI0vVg</dc:identifier>
</cp:coreProperties>
</file>

<file path=docProps/thumbnail.jpeg>
</file>